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53"/>
  </p:notesMasterIdLst>
  <p:sldIdLst>
    <p:sldId id="287" r:id="rId3"/>
    <p:sldId id="313" r:id="rId4"/>
    <p:sldId id="288" r:id="rId5"/>
    <p:sldId id="256" r:id="rId6"/>
    <p:sldId id="301" r:id="rId7"/>
    <p:sldId id="304" r:id="rId8"/>
    <p:sldId id="308" r:id="rId9"/>
    <p:sldId id="293" r:id="rId10"/>
    <p:sldId id="315" r:id="rId11"/>
    <p:sldId id="305" r:id="rId12"/>
    <p:sldId id="263" r:id="rId13"/>
    <p:sldId id="319" r:id="rId14"/>
    <p:sldId id="314" r:id="rId15"/>
    <p:sldId id="320" r:id="rId16"/>
    <p:sldId id="317" r:id="rId17"/>
    <p:sldId id="306" r:id="rId18"/>
    <p:sldId id="316" r:id="rId19"/>
    <p:sldId id="312" r:id="rId20"/>
    <p:sldId id="307" r:id="rId21"/>
    <p:sldId id="324" r:id="rId22"/>
    <p:sldId id="323" r:id="rId23"/>
    <p:sldId id="325" r:id="rId24"/>
    <p:sldId id="311" r:id="rId25"/>
    <p:sldId id="309" r:id="rId26"/>
    <p:sldId id="514" r:id="rId27"/>
    <p:sldId id="322" r:id="rId28"/>
    <p:sldId id="326" r:id="rId29"/>
    <p:sldId id="528" r:id="rId30"/>
    <p:sldId id="257" r:id="rId31"/>
    <p:sldId id="529" r:id="rId32"/>
    <p:sldId id="524" r:id="rId33"/>
    <p:sldId id="526" r:id="rId34"/>
    <p:sldId id="527" r:id="rId35"/>
    <p:sldId id="525" r:id="rId36"/>
    <p:sldId id="327" r:id="rId37"/>
    <p:sldId id="328" r:id="rId38"/>
    <p:sldId id="515" r:id="rId39"/>
    <p:sldId id="513" r:id="rId40"/>
    <p:sldId id="516" r:id="rId41"/>
    <p:sldId id="517" r:id="rId42"/>
    <p:sldId id="518" r:id="rId43"/>
    <p:sldId id="519" r:id="rId44"/>
    <p:sldId id="520" r:id="rId45"/>
    <p:sldId id="521" r:id="rId46"/>
    <p:sldId id="462" r:id="rId47"/>
    <p:sldId id="530" r:id="rId48"/>
    <p:sldId id="444" r:id="rId49"/>
    <p:sldId id="448" r:id="rId50"/>
    <p:sldId id="459" r:id="rId51"/>
    <p:sldId id="460" r:id="rId52"/>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3B08"/>
    <a:srgbClr val="FC82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48"/>
    <p:restoredTop sz="95563" autoAdjust="0"/>
  </p:normalViewPr>
  <p:slideViewPr>
    <p:cSldViewPr>
      <p:cViewPr>
        <p:scale>
          <a:sx n="66" d="100"/>
          <a:sy n="66" d="100"/>
        </p:scale>
        <p:origin x="3486" y="2088"/>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customXml" Target="../customXml/item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ustomXml" Target="../customXml/item2.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65650395-06B6-4B11-B34D-C005C13481B1}" type="datetimeFigureOut">
              <a:rPr lang="en-GB" smtClean="0"/>
              <a:t>07/12/2022</a:t>
            </a:fld>
            <a:endParaRPr lang="en-GB"/>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2351472A-DDAD-414F-A9EE-CBFB1A12A693}" type="slidenum">
              <a:rPr lang="en-GB" smtClean="0"/>
              <a:t>‹#›</a:t>
            </a:fld>
            <a:endParaRPr lang="en-GB"/>
          </a:p>
        </p:txBody>
      </p:sp>
    </p:spTree>
    <p:extLst>
      <p:ext uri="{BB962C8B-B14F-4D97-AF65-F5344CB8AC3E}">
        <p14:creationId xmlns:p14="http://schemas.microsoft.com/office/powerpoint/2010/main" val="2711412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51472A-DDAD-414F-A9EE-CBFB1A12A693}" type="slidenum">
              <a:rPr lang="en-GB" smtClean="0"/>
              <a:t>1</a:t>
            </a:fld>
            <a:endParaRPr lang="en-GB"/>
          </a:p>
        </p:txBody>
      </p:sp>
    </p:spTree>
    <p:extLst>
      <p:ext uri="{BB962C8B-B14F-4D97-AF65-F5344CB8AC3E}">
        <p14:creationId xmlns:p14="http://schemas.microsoft.com/office/powerpoint/2010/main" val="244297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51472A-DDAD-414F-A9EE-CBFB1A12A693}" type="slidenum">
              <a:rPr lang="en-GB" smtClean="0"/>
              <a:t>2</a:t>
            </a:fld>
            <a:endParaRPr lang="en-GB"/>
          </a:p>
        </p:txBody>
      </p:sp>
    </p:spTree>
    <p:extLst>
      <p:ext uri="{BB962C8B-B14F-4D97-AF65-F5344CB8AC3E}">
        <p14:creationId xmlns:p14="http://schemas.microsoft.com/office/powerpoint/2010/main" val="198009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73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74570" y="346963"/>
            <a:ext cx="6549770" cy="1367155"/>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2400" b="1" i="0">
                <a:solidFill>
                  <a:srgbClr val="FFFF0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C412C-35B9-44EA-8105-B96F229A6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7639AA-E4E9-4B7B-825B-20680AEAD1C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C46615-1FCA-4A3D-A5FA-4546871CD195}"/>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867A27-7A30-4AE5-9A66-C0A73B0A9E73}"/>
              </a:ext>
            </a:extLst>
          </p:cNvPr>
          <p:cNvSpPr>
            <a:spLocks noGrp="1"/>
          </p:cNvSpPr>
          <p:nvPr>
            <p:ph type="dt" sz="half" idx="10"/>
          </p:nvPr>
        </p:nvSpPr>
        <p:spPr/>
        <p:txBody>
          <a:bodyPr/>
          <a:lstStyle/>
          <a:p>
            <a:fld id="{5FF09E11-DDD9-4FDC-AF0D-016BFB39CEB4}" type="datetimeFigureOut">
              <a:rPr lang="en-US" smtClean="0"/>
              <a:t>12/7/2022</a:t>
            </a:fld>
            <a:endParaRPr lang="en-US"/>
          </a:p>
        </p:txBody>
      </p:sp>
      <p:sp>
        <p:nvSpPr>
          <p:cNvPr id="6" name="Footer Placeholder 5">
            <a:extLst>
              <a:ext uri="{FF2B5EF4-FFF2-40B4-BE49-F238E27FC236}">
                <a16:creationId xmlns:a16="http://schemas.microsoft.com/office/drawing/2014/main" id="{72249507-1F28-41E2-99DB-AE79DAEA22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0C6FDB-8FF0-4D96-AD54-1CFB9F6BEBD6}"/>
              </a:ext>
            </a:extLst>
          </p:cNvPr>
          <p:cNvSpPr>
            <a:spLocks noGrp="1"/>
          </p:cNvSpPr>
          <p:nvPr>
            <p:ph type="sldNum" sz="quarter" idx="12"/>
          </p:nvPr>
        </p:nvSpPr>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3879593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E9FE9-C329-47DF-8763-181C1C37E8F5}"/>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8D72C7-60C8-438F-91AF-9B9BBDBAE79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179DEF6-9CE8-4A02-821F-B9B1745A3DE9}"/>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3BE9DC-7BD0-4292-B80E-B759AF8F247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E5CEDB8-AC22-456A-81DC-DAF85451F99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38B9C2-E9E6-46FB-86D4-C9158005EF6B}"/>
              </a:ext>
            </a:extLst>
          </p:cNvPr>
          <p:cNvSpPr>
            <a:spLocks noGrp="1"/>
          </p:cNvSpPr>
          <p:nvPr>
            <p:ph type="dt" sz="half" idx="10"/>
          </p:nvPr>
        </p:nvSpPr>
        <p:spPr/>
        <p:txBody>
          <a:bodyPr/>
          <a:lstStyle/>
          <a:p>
            <a:fld id="{5FF09E11-DDD9-4FDC-AF0D-016BFB39CEB4}" type="datetimeFigureOut">
              <a:rPr lang="en-US" smtClean="0"/>
              <a:t>12/7/2022</a:t>
            </a:fld>
            <a:endParaRPr lang="en-US"/>
          </a:p>
        </p:txBody>
      </p:sp>
      <p:sp>
        <p:nvSpPr>
          <p:cNvPr id="8" name="Footer Placeholder 7">
            <a:extLst>
              <a:ext uri="{FF2B5EF4-FFF2-40B4-BE49-F238E27FC236}">
                <a16:creationId xmlns:a16="http://schemas.microsoft.com/office/drawing/2014/main" id="{88EC7B33-A2BE-4CB0-AD71-08D9F2D65F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F52C35-EFAC-48ED-AF9E-F47BC4139F3F}"/>
              </a:ext>
            </a:extLst>
          </p:cNvPr>
          <p:cNvSpPr>
            <a:spLocks noGrp="1"/>
          </p:cNvSpPr>
          <p:nvPr>
            <p:ph type="sldNum" sz="quarter" idx="12"/>
          </p:nvPr>
        </p:nvSpPr>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1608798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9363-077B-4DE8-A69A-DC261BB5F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4CE7C8-774D-481C-8185-99C93DEE5591}"/>
              </a:ext>
            </a:extLst>
          </p:cNvPr>
          <p:cNvSpPr>
            <a:spLocks noGrp="1"/>
          </p:cNvSpPr>
          <p:nvPr>
            <p:ph type="dt" sz="half" idx="10"/>
          </p:nvPr>
        </p:nvSpPr>
        <p:spPr/>
        <p:txBody>
          <a:bodyPr/>
          <a:lstStyle/>
          <a:p>
            <a:fld id="{5FF09E11-DDD9-4FDC-AF0D-016BFB39CEB4}" type="datetimeFigureOut">
              <a:rPr lang="en-US" smtClean="0"/>
              <a:t>12/7/2022</a:t>
            </a:fld>
            <a:endParaRPr lang="en-US"/>
          </a:p>
        </p:txBody>
      </p:sp>
      <p:sp>
        <p:nvSpPr>
          <p:cNvPr id="4" name="Footer Placeholder 3">
            <a:extLst>
              <a:ext uri="{FF2B5EF4-FFF2-40B4-BE49-F238E27FC236}">
                <a16:creationId xmlns:a16="http://schemas.microsoft.com/office/drawing/2014/main" id="{E0E26ABD-5A74-4BB7-947A-78A769B673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00B82C-7D73-4B1B-84E5-795C8F165863}"/>
              </a:ext>
            </a:extLst>
          </p:cNvPr>
          <p:cNvSpPr>
            <a:spLocks noGrp="1"/>
          </p:cNvSpPr>
          <p:nvPr>
            <p:ph type="sldNum" sz="quarter" idx="12"/>
          </p:nvPr>
        </p:nvSpPr>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3551862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D85C2F-2C23-4AFC-A688-BA6D07E319DE}"/>
              </a:ext>
            </a:extLst>
          </p:cNvPr>
          <p:cNvSpPr>
            <a:spLocks noGrp="1"/>
          </p:cNvSpPr>
          <p:nvPr>
            <p:ph type="dt" sz="half" idx="10"/>
          </p:nvPr>
        </p:nvSpPr>
        <p:spPr/>
        <p:txBody>
          <a:bodyPr/>
          <a:lstStyle/>
          <a:p>
            <a:fld id="{5FF09E11-DDD9-4FDC-AF0D-016BFB39CEB4}" type="datetimeFigureOut">
              <a:rPr lang="en-US" smtClean="0"/>
              <a:t>12/7/2022</a:t>
            </a:fld>
            <a:endParaRPr lang="en-US"/>
          </a:p>
        </p:txBody>
      </p:sp>
      <p:sp>
        <p:nvSpPr>
          <p:cNvPr id="3" name="Footer Placeholder 2">
            <a:extLst>
              <a:ext uri="{FF2B5EF4-FFF2-40B4-BE49-F238E27FC236}">
                <a16:creationId xmlns:a16="http://schemas.microsoft.com/office/drawing/2014/main" id="{F9E478CF-DC35-4335-BDED-2C04468E5C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D36129-95CF-43E4-9E2C-A379883F48ED}"/>
              </a:ext>
            </a:extLst>
          </p:cNvPr>
          <p:cNvSpPr>
            <a:spLocks noGrp="1"/>
          </p:cNvSpPr>
          <p:nvPr>
            <p:ph type="sldNum" sz="quarter" idx="12"/>
          </p:nvPr>
        </p:nvSpPr>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2176120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374C-1B76-426D-9446-B15CE90F3A0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0E2B74B-A728-4DD3-A862-A4888E42C46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28B454-1CB3-4D65-BCD6-0A93B88342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1B7F65F-EB8B-4E3B-885C-ED93C04A5615}"/>
              </a:ext>
            </a:extLst>
          </p:cNvPr>
          <p:cNvSpPr>
            <a:spLocks noGrp="1"/>
          </p:cNvSpPr>
          <p:nvPr>
            <p:ph type="dt" sz="half" idx="10"/>
          </p:nvPr>
        </p:nvSpPr>
        <p:spPr/>
        <p:txBody>
          <a:bodyPr/>
          <a:lstStyle/>
          <a:p>
            <a:fld id="{5FF09E11-DDD9-4FDC-AF0D-016BFB39CEB4}" type="datetimeFigureOut">
              <a:rPr lang="en-US" smtClean="0"/>
              <a:t>12/7/2022</a:t>
            </a:fld>
            <a:endParaRPr lang="en-US"/>
          </a:p>
        </p:txBody>
      </p:sp>
      <p:sp>
        <p:nvSpPr>
          <p:cNvPr id="6" name="Footer Placeholder 5">
            <a:extLst>
              <a:ext uri="{FF2B5EF4-FFF2-40B4-BE49-F238E27FC236}">
                <a16:creationId xmlns:a16="http://schemas.microsoft.com/office/drawing/2014/main" id="{F1A7A188-86F3-4411-A7E3-3479A5768C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E3D35-8C63-4384-B50E-F70A91FE8AEC}"/>
              </a:ext>
            </a:extLst>
          </p:cNvPr>
          <p:cNvSpPr>
            <a:spLocks noGrp="1"/>
          </p:cNvSpPr>
          <p:nvPr>
            <p:ph type="sldNum" sz="quarter" idx="12"/>
          </p:nvPr>
        </p:nvSpPr>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2028888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FFDC-AB96-4077-82AB-36C14487110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ADE6F50-F7DD-49AA-A482-78671520E65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BFD43A6E-E87F-4039-AE74-CF93541BB4E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989FAB3-1D81-4D3E-A4B8-A131B96E6571}"/>
              </a:ext>
            </a:extLst>
          </p:cNvPr>
          <p:cNvSpPr>
            <a:spLocks noGrp="1"/>
          </p:cNvSpPr>
          <p:nvPr>
            <p:ph type="dt" sz="half" idx="10"/>
          </p:nvPr>
        </p:nvSpPr>
        <p:spPr/>
        <p:txBody>
          <a:bodyPr/>
          <a:lstStyle/>
          <a:p>
            <a:fld id="{5FF09E11-DDD9-4FDC-AF0D-016BFB39CEB4}" type="datetimeFigureOut">
              <a:rPr lang="en-US" smtClean="0"/>
              <a:t>12/7/2022</a:t>
            </a:fld>
            <a:endParaRPr lang="en-US"/>
          </a:p>
        </p:txBody>
      </p:sp>
      <p:sp>
        <p:nvSpPr>
          <p:cNvPr id="6" name="Footer Placeholder 5">
            <a:extLst>
              <a:ext uri="{FF2B5EF4-FFF2-40B4-BE49-F238E27FC236}">
                <a16:creationId xmlns:a16="http://schemas.microsoft.com/office/drawing/2014/main" id="{C0E424D7-C3F6-489D-A26A-06ECA7E6C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FC2936-64A1-486F-9B2A-54FEE63D12C8}"/>
              </a:ext>
            </a:extLst>
          </p:cNvPr>
          <p:cNvSpPr>
            <a:spLocks noGrp="1"/>
          </p:cNvSpPr>
          <p:nvPr>
            <p:ph type="sldNum" sz="quarter" idx="12"/>
          </p:nvPr>
        </p:nvSpPr>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1621370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36C2-1338-408F-8B83-1F8AFB68F6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56A85-AA95-4B3F-9213-329321B189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0C10AA-D66F-4A13-B5EE-E770CEC409AA}"/>
              </a:ext>
            </a:extLst>
          </p:cNvPr>
          <p:cNvSpPr>
            <a:spLocks noGrp="1"/>
          </p:cNvSpPr>
          <p:nvPr>
            <p:ph type="dt" sz="half" idx="10"/>
          </p:nvPr>
        </p:nvSpPr>
        <p:spPr/>
        <p:txBody>
          <a:bodyPr/>
          <a:lstStyle/>
          <a:p>
            <a:fld id="{5FF09E11-DDD9-4FDC-AF0D-016BFB39CEB4}" type="datetimeFigureOut">
              <a:rPr lang="en-US" smtClean="0"/>
              <a:t>12/7/2022</a:t>
            </a:fld>
            <a:endParaRPr lang="en-US"/>
          </a:p>
        </p:txBody>
      </p:sp>
      <p:sp>
        <p:nvSpPr>
          <p:cNvPr id="5" name="Footer Placeholder 4">
            <a:extLst>
              <a:ext uri="{FF2B5EF4-FFF2-40B4-BE49-F238E27FC236}">
                <a16:creationId xmlns:a16="http://schemas.microsoft.com/office/drawing/2014/main" id="{C99641BA-3DF6-4099-9FC6-857C4E80CD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3D56D-2F56-47D2-8697-89FAE695740A}"/>
              </a:ext>
            </a:extLst>
          </p:cNvPr>
          <p:cNvSpPr>
            <a:spLocks noGrp="1"/>
          </p:cNvSpPr>
          <p:nvPr>
            <p:ph type="sldNum" sz="quarter" idx="12"/>
          </p:nvPr>
        </p:nvSpPr>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2940112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CA3F41-E497-4BFC-B706-7D0E445EA63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51CBB5-F55F-4960-BD8B-B1E6A3C07CDA}"/>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EDC9C-9DF7-40AD-AEDC-1C048260F186}"/>
              </a:ext>
            </a:extLst>
          </p:cNvPr>
          <p:cNvSpPr>
            <a:spLocks noGrp="1"/>
          </p:cNvSpPr>
          <p:nvPr>
            <p:ph type="dt" sz="half" idx="10"/>
          </p:nvPr>
        </p:nvSpPr>
        <p:spPr/>
        <p:txBody>
          <a:bodyPr/>
          <a:lstStyle/>
          <a:p>
            <a:fld id="{5FF09E11-DDD9-4FDC-AF0D-016BFB39CEB4}" type="datetimeFigureOut">
              <a:rPr lang="en-US" smtClean="0"/>
              <a:t>12/7/2022</a:t>
            </a:fld>
            <a:endParaRPr lang="en-US"/>
          </a:p>
        </p:txBody>
      </p:sp>
      <p:sp>
        <p:nvSpPr>
          <p:cNvPr id="5" name="Footer Placeholder 4">
            <a:extLst>
              <a:ext uri="{FF2B5EF4-FFF2-40B4-BE49-F238E27FC236}">
                <a16:creationId xmlns:a16="http://schemas.microsoft.com/office/drawing/2014/main" id="{01A544E7-F14A-4DDA-90A7-AFDE8E4C61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40F85-DD9A-4C6A-91B7-9868D78BCA9B}"/>
              </a:ext>
            </a:extLst>
          </p:cNvPr>
          <p:cNvSpPr>
            <a:spLocks noGrp="1"/>
          </p:cNvSpPr>
          <p:nvPr>
            <p:ph type="sldNum" sz="quarter" idx="12"/>
          </p:nvPr>
        </p:nvSpPr>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391388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00" b="1" i="0">
                <a:solidFill>
                  <a:srgbClr val="FFFF0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5770-C1F9-4F15-94B2-B6B98D5B1086}"/>
              </a:ext>
            </a:extLst>
          </p:cNvPr>
          <p:cNvSpPr>
            <a:spLocks noGrp="1"/>
          </p:cNvSpPr>
          <p:nvPr>
            <p:ph type="ctrTitle"/>
          </p:nvPr>
        </p:nvSpPr>
        <p:spPr>
          <a:xfrm>
            <a:off x="1143000" y="2817466"/>
            <a:ext cx="6858000" cy="692497"/>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EAAFFCF-B556-4936-969E-B6747AAE0A04}"/>
              </a:ext>
            </a:extLst>
          </p:cNvPr>
          <p:cNvSpPr>
            <a:spLocks noGrp="1"/>
          </p:cNvSpPr>
          <p:nvPr>
            <p:ph type="subTitle" idx="1"/>
          </p:nvPr>
        </p:nvSpPr>
        <p:spPr>
          <a:xfrm>
            <a:off x="1143000" y="3602038"/>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1E764B1-CABE-4DEF-B6B2-B9397D89DF21}"/>
              </a:ext>
            </a:extLst>
          </p:cNvPr>
          <p:cNvSpPr>
            <a:spLocks noGrp="1"/>
          </p:cNvSpPr>
          <p:nvPr>
            <p:ph type="dt" sz="half" idx="10"/>
          </p:nvPr>
        </p:nvSpPr>
        <p:spPr>
          <a:xfrm>
            <a:off x="457200" y="6377940"/>
            <a:ext cx="2103120" cy="276999"/>
          </a:xfrm>
        </p:spPr>
        <p:txBody>
          <a:bodyPr/>
          <a:lstStyle/>
          <a:p>
            <a:fld id="{5FF09E11-DDD9-4FDC-AF0D-016BFB39CEB4}" type="datetimeFigureOut">
              <a:rPr lang="en-US" smtClean="0"/>
              <a:t>12/7/2022</a:t>
            </a:fld>
            <a:endParaRPr lang="en-US"/>
          </a:p>
        </p:txBody>
      </p:sp>
      <p:sp>
        <p:nvSpPr>
          <p:cNvPr id="5" name="Footer Placeholder 4">
            <a:extLst>
              <a:ext uri="{FF2B5EF4-FFF2-40B4-BE49-F238E27FC236}">
                <a16:creationId xmlns:a16="http://schemas.microsoft.com/office/drawing/2014/main" id="{80AB7731-4754-40AF-AE37-72F38A85B314}"/>
              </a:ext>
            </a:extLst>
          </p:cNvPr>
          <p:cNvSpPr>
            <a:spLocks noGrp="1"/>
          </p:cNvSpPr>
          <p:nvPr>
            <p:ph type="ftr" sz="quarter" idx="11"/>
          </p:nvPr>
        </p:nvSpPr>
        <p:spPr>
          <a:xfrm>
            <a:off x="3108960" y="6377940"/>
            <a:ext cx="2926080" cy="276999"/>
          </a:xfrm>
        </p:spPr>
        <p:txBody>
          <a:bodyPr/>
          <a:lstStyle/>
          <a:p>
            <a:endParaRPr lang="en-US"/>
          </a:p>
        </p:txBody>
      </p:sp>
      <p:sp>
        <p:nvSpPr>
          <p:cNvPr id="6" name="Slide Number Placeholder 5">
            <a:extLst>
              <a:ext uri="{FF2B5EF4-FFF2-40B4-BE49-F238E27FC236}">
                <a16:creationId xmlns:a16="http://schemas.microsoft.com/office/drawing/2014/main" id="{31E98F28-61A7-431A-8B74-8E9D2788CB61}"/>
              </a:ext>
            </a:extLst>
          </p:cNvPr>
          <p:cNvSpPr>
            <a:spLocks noGrp="1"/>
          </p:cNvSpPr>
          <p:nvPr>
            <p:ph type="sldNum" sz="quarter" idx="12"/>
          </p:nvPr>
        </p:nvSpPr>
        <p:spPr>
          <a:xfrm>
            <a:off x="6583680" y="6377940"/>
            <a:ext cx="2103120" cy="276999"/>
          </a:xfrm>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41548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5770-C1F9-4F15-94B2-B6B98D5B108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EAAFFCF-B556-4936-969E-B6747AAE0A0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1E764B1-CABE-4DEF-B6B2-B9397D89DF21}"/>
              </a:ext>
            </a:extLst>
          </p:cNvPr>
          <p:cNvSpPr>
            <a:spLocks noGrp="1"/>
          </p:cNvSpPr>
          <p:nvPr>
            <p:ph type="dt" sz="half" idx="10"/>
          </p:nvPr>
        </p:nvSpPr>
        <p:spPr/>
        <p:txBody>
          <a:bodyPr/>
          <a:lstStyle/>
          <a:p>
            <a:fld id="{5FF09E11-DDD9-4FDC-AF0D-016BFB39CEB4}" type="datetimeFigureOut">
              <a:rPr lang="en-US" smtClean="0"/>
              <a:t>12/7/2022</a:t>
            </a:fld>
            <a:endParaRPr lang="en-US"/>
          </a:p>
        </p:txBody>
      </p:sp>
      <p:sp>
        <p:nvSpPr>
          <p:cNvPr id="5" name="Footer Placeholder 4">
            <a:extLst>
              <a:ext uri="{FF2B5EF4-FFF2-40B4-BE49-F238E27FC236}">
                <a16:creationId xmlns:a16="http://schemas.microsoft.com/office/drawing/2014/main" id="{80AB7731-4754-40AF-AE37-72F38A85B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98F28-61A7-431A-8B74-8E9D2788CB61}"/>
              </a:ext>
            </a:extLst>
          </p:cNvPr>
          <p:cNvSpPr>
            <a:spLocks noGrp="1"/>
          </p:cNvSpPr>
          <p:nvPr>
            <p:ph type="sldNum" sz="quarter" idx="12"/>
          </p:nvPr>
        </p:nvSpPr>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32880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CC77-DE54-4B07-9C95-01EBE1A5C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9FD8F3-5503-4727-88CE-BA59C74C7C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F300C-CA3E-46F5-ADE0-A91F730F7041}"/>
              </a:ext>
            </a:extLst>
          </p:cNvPr>
          <p:cNvSpPr>
            <a:spLocks noGrp="1"/>
          </p:cNvSpPr>
          <p:nvPr>
            <p:ph type="dt" sz="half" idx="10"/>
          </p:nvPr>
        </p:nvSpPr>
        <p:spPr/>
        <p:txBody>
          <a:bodyPr/>
          <a:lstStyle/>
          <a:p>
            <a:fld id="{5FF09E11-DDD9-4FDC-AF0D-016BFB39CEB4}" type="datetimeFigureOut">
              <a:rPr lang="en-US" smtClean="0"/>
              <a:t>12/7/2022</a:t>
            </a:fld>
            <a:endParaRPr lang="en-US"/>
          </a:p>
        </p:txBody>
      </p:sp>
      <p:sp>
        <p:nvSpPr>
          <p:cNvPr id="5" name="Footer Placeholder 4">
            <a:extLst>
              <a:ext uri="{FF2B5EF4-FFF2-40B4-BE49-F238E27FC236}">
                <a16:creationId xmlns:a16="http://schemas.microsoft.com/office/drawing/2014/main" id="{C64D20D9-5520-45D2-9DD2-1AF778A917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75A3C4-3970-4390-AAE7-FA90FF3898D9}"/>
              </a:ext>
            </a:extLst>
          </p:cNvPr>
          <p:cNvSpPr>
            <a:spLocks noGrp="1"/>
          </p:cNvSpPr>
          <p:nvPr>
            <p:ph type="sldNum" sz="quarter" idx="12"/>
          </p:nvPr>
        </p:nvSpPr>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1173615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4F22-1F94-42CF-9979-CDEC511A859C}"/>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48423FE-E639-414E-82E5-1189E1FB1FD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89F7BB-EE88-41F0-ADC4-C4530DD1B524}"/>
              </a:ext>
            </a:extLst>
          </p:cNvPr>
          <p:cNvSpPr>
            <a:spLocks noGrp="1"/>
          </p:cNvSpPr>
          <p:nvPr>
            <p:ph type="dt" sz="half" idx="10"/>
          </p:nvPr>
        </p:nvSpPr>
        <p:spPr/>
        <p:txBody>
          <a:bodyPr/>
          <a:lstStyle/>
          <a:p>
            <a:fld id="{5FF09E11-DDD9-4FDC-AF0D-016BFB39CEB4}" type="datetimeFigureOut">
              <a:rPr lang="en-US" smtClean="0"/>
              <a:t>12/7/2022</a:t>
            </a:fld>
            <a:endParaRPr lang="en-US"/>
          </a:p>
        </p:txBody>
      </p:sp>
      <p:sp>
        <p:nvSpPr>
          <p:cNvPr id="5" name="Footer Placeholder 4">
            <a:extLst>
              <a:ext uri="{FF2B5EF4-FFF2-40B4-BE49-F238E27FC236}">
                <a16:creationId xmlns:a16="http://schemas.microsoft.com/office/drawing/2014/main" id="{0808F0A5-DA29-44FE-8496-193B4EBF2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9ACAE-CF8F-4A16-9FA5-2BA64C9FC65A}"/>
              </a:ext>
            </a:extLst>
          </p:cNvPr>
          <p:cNvSpPr>
            <a:spLocks noGrp="1"/>
          </p:cNvSpPr>
          <p:nvPr>
            <p:ph type="sldNum" sz="quarter" idx="12"/>
          </p:nvPr>
        </p:nvSpPr>
        <p:spPr/>
        <p:txBody>
          <a:bodyPr/>
          <a:lstStyle/>
          <a:p>
            <a:fld id="{51B9660D-D2A3-46AF-B899-F82FA284092D}" type="slidenum">
              <a:rPr lang="en-US" smtClean="0"/>
              <a:t>‹#›</a:t>
            </a:fld>
            <a:endParaRPr lang="en-US"/>
          </a:p>
        </p:txBody>
      </p:sp>
    </p:spTree>
    <p:extLst>
      <p:ext uri="{BB962C8B-B14F-4D97-AF65-F5344CB8AC3E}">
        <p14:creationId xmlns:p14="http://schemas.microsoft.com/office/powerpoint/2010/main" val="15051323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8442" y="48513"/>
            <a:ext cx="8060029" cy="1472946"/>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4943602" y="1795729"/>
            <a:ext cx="3848100" cy="3449954"/>
          </a:xfrm>
          <a:prstGeom prst="rect">
            <a:avLst/>
          </a:prstGeom>
        </p:spPr>
        <p:txBody>
          <a:bodyPr wrap="square" lIns="0" tIns="0" rIns="0" bIns="0">
            <a:spAutoFit/>
          </a:bodyPr>
          <a:lstStyle>
            <a:lvl1pPr>
              <a:defRPr sz="2400" b="1" i="0">
                <a:solidFill>
                  <a:srgbClr val="FFFF00"/>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622675-727B-4768-940B-C54AACE11C6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DAF3E9-0EE0-4ABA-A3E7-FB780D96B15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B4970-F804-4970-800E-CCC1A24947B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FF09E11-DDD9-4FDC-AF0D-016BFB39CEB4}" type="datetimeFigureOut">
              <a:rPr lang="en-US" smtClean="0"/>
              <a:t>12/7/2022</a:t>
            </a:fld>
            <a:endParaRPr lang="en-US"/>
          </a:p>
        </p:txBody>
      </p:sp>
      <p:sp>
        <p:nvSpPr>
          <p:cNvPr id="5" name="Footer Placeholder 4">
            <a:extLst>
              <a:ext uri="{FF2B5EF4-FFF2-40B4-BE49-F238E27FC236}">
                <a16:creationId xmlns:a16="http://schemas.microsoft.com/office/drawing/2014/main" id="{5E3C8A1E-5CCE-49DF-991C-A3B427AB741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9131BE-C062-48D3-AB27-4A8ADABEE55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1B9660D-D2A3-46AF-B899-F82FA284092D}" type="slidenum">
              <a:rPr lang="en-US" smtClean="0"/>
              <a:t>‹#›</a:t>
            </a:fld>
            <a:endParaRPr lang="en-US"/>
          </a:p>
        </p:txBody>
      </p:sp>
    </p:spTree>
    <p:extLst>
      <p:ext uri="{BB962C8B-B14F-4D97-AF65-F5344CB8AC3E}">
        <p14:creationId xmlns:p14="http://schemas.microsoft.com/office/powerpoint/2010/main" val="373568864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gif"/><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g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0.gi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jpe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gif"/><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14368F7E-494A-14C4-B646-996ABE0CD71B}"/>
              </a:ext>
            </a:extLst>
          </p:cNvPr>
          <p:cNvSpPr txBox="1">
            <a:spLocks noGrp="1"/>
          </p:cNvSpPr>
          <p:nvPr>
            <p:ph type="ctrTitle"/>
          </p:nvPr>
        </p:nvSpPr>
        <p:spPr>
          <a:xfrm>
            <a:off x="426530" y="224777"/>
            <a:ext cx="8290940" cy="382156"/>
          </a:xfrm>
          <a:prstGeom prst="rect">
            <a:avLst/>
          </a:prstGeom>
        </p:spPr>
        <p:txBody>
          <a:bodyPr vert="horz" wrap="square" lIns="0" tIns="12700" rIns="0" bIns="0" rtlCol="0">
            <a:spAutoFit/>
          </a:bodyPr>
          <a:lstStyle/>
          <a:p>
            <a:pPr marR="142240" algn="ctr">
              <a:lnSpc>
                <a:spcPct val="100000"/>
              </a:lnSpc>
              <a:spcBef>
                <a:spcPts val="100"/>
              </a:spcBef>
            </a:pPr>
            <a:r>
              <a:rPr lang="en-GB" sz="2400" b="1" dirty="0">
                <a:solidFill>
                  <a:srgbClr val="FC8213"/>
                </a:solidFill>
                <a:latin typeface="Arial Nova" panose="020B0504020202020204" pitchFamily="34" charset="0"/>
              </a:rPr>
              <a:t>Astrobiology news this week…</a:t>
            </a:r>
            <a:endParaRPr sz="2400" dirty="0">
              <a:solidFill>
                <a:srgbClr val="FC8213"/>
              </a:solidFill>
              <a:latin typeface="Arial Nova" panose="020B0504020202020204" pitchFamily="34" charset="0"/>
            </a:endParaRPr>
          </a:p>
        </p:txBody>
      </p:sp>
      <p:sp>
        <p:nvSpPr>
          <p:cNvPr id="18" name="TextBox 17">
            <a:extLst>
              <a:ext uri="{FF2B5EF4-FFF2-40B4-BE49-F238E27FC236}">
                <a16:creationId xmlns:a16="http://schemas.microsoft.com/office/drawing/2014/main" id="{54C428CB-907C-723D-B2FE-8FD21F097CD9}"/>
              </a:ext>
            </a:extLst>
          </p:cNvPr>
          <p:cNvSpPr txBox="1"/>
          <p:nvPr/>
        </p:nvSpPr>
        <p:spPr>
          <a:xfrm>
            <a:off x="266700" y="5376208"/>
            <a:ext cx="8610600" cy="1938992"/>
          </a:xfrm>
          <a:prstGeom prst="rect">
            <a:avLst/>
          </a:prstGeom>
          <a:noFill/>
        </p:spPr>
        <p:txBody>
          <a:bodyPr wrap="square">
            <a:spAutoFit/>
          </a:bodyPr>
          <a:lstStyle/>
          <a:p>
            <a:pPr algn="ctr"/>
            <a:r>
              <a:rPr lang="en-GB" sz="2000" dirty="0">
                <a:solidFill>
                  <a:srgbClr val="FC8213"/>
                </a:solidFill>
                <a:latin typeface="Arial Nova" panose="020B0504020202020204" pitchFamily="34" charset="0"/>
              </a:rPr>
              <a:t>New models from Fifer </a:t>
            </a:r>
            <a:r>
              <a:rPr lang="en-GB" sz="2000" i="1" dirty="0">
                <a:solidFill>
                  <a:srgbClr val="FC8213"/>
                </a:solidFill>
                <a:latin typeface="Arial Nova" panose="020B0504020202020204" pitchFamily="34" charset="0"/>
              </a:rPr>
              <a:t>et </a:t>
            </a:r>
            <a:r>
              <a:rPr lang="en-GB" sz="2000" dirty="0">
                <a:solidFill>
                  <a:srgbClr val="FC8213"/>
                </a:solidFill>
                <a:latin typeface="Arial Nova" panose="020B0504020202020204" pitchFamily="34" charset="0"/>
              </a:rPr>
              <a:t>al. (2022) indicate that the </a:t>
            </a:r>
            <a:r>
              <a:rPr lang="en-GB" sz="2000" dirty="0" err="1">
                <a:solidFill>
                  <a:srgbClr val="FC8213"/>
                </a:solidFill>
                <a:latin typeface="Arial Nova" panose="020B0504020202020204" pitchFamily="34" charset="0"/>
              </a:rPr>
              <a:t>Europan</a:t>
            </a:r>
            <a:r>
              <a:rPr lang="en-GB" sz="2000" dirty="0">
                <a:solidFill>
                  <a:srgbClr val="FC8213"/>
                </a:solidFill>
                <a:latin typeface="Arial Nova" panose="020B0504020202020204" pitchFamily="34" charset="0"/>
              </a:rPr>
              <a:t> ocean is moderately alkaline with a pH between </a:t>
            </a:r>
            <a:r>
              <a:rPr lang="en-GB" sz="2000" b="1" dirty="0">
                <a:solidFill>
                  <a:srgbClr val="FC8213"/>
                </a:solidFill>
                <a:latin typeface="Arial Nova" panose="020B0504020202020204" pitchFamily="34" charset="0"/>
              </a:rPr>
              <a:t>7.95 and 9.05</a:t>
            </a:r>
            <a:r>
              <a:rPr lang="en-GB" sz="2000" dirty="0">
                <a:solidFill>
                  <a:srgbClr val="FC8213"/>
                </a:solidFill>
                <a:latin typeface="Arial Nova" panose="020B0504020202020204" pitchFamily="34" charset="0"/>
              </a:rPr>
              <a:t>. In addition, the authors believe that concentrations of </a:t>
            </a:r>
            <a:r>
              <a:rPr lang="en-GB" sz="2000" b="1" dirty="0">
                <a:solidFill>
                  <a:srgbClr val="FC8213"/>
                </a:solidFill>
                <a:latin typeface="Arial Nova" panose="020B0504020202020204" pitchFamily="34" charset="0"/>
              </a:rPr>
              <a:t>carbon dioxide </a:t>
            </a:r>
            <a:r>
              <a:rPr lang="en-GB" sz="2000" dirty="0">
                <a:solidFill>
                  <a:srgbClr val="FC8213"/>
                </a:solidFill>
                <a:latin typeface="Arial Nova" panose="020B0504020202020204" pitchFamily="34" charset="0"/>
              </a:rPr>
              <a:t>and </a:t>
            </a:r>
            <a:r>
              <a:rPr lang="en-GB" sz="2000" b="1" dirty="0">
                <a:solidFill>
                  <a:srgbClr val="FC8213"/>
                </a:solidFill>
                <a:latin typeface="Arial Nova" panose="020B0504020202020204" pitchFamily="34" charset="0"/>
              </a:rPr>
              <a:t>hydrogen</a:t>
            </a:r>
            <a:r>
              <a:rPr lang="en-GB" sz="2000" dirty="0">
                <a:solidFill>
                  <a:srgbClr val="FC8213"/>
                </a:solidFill>
                <a:latin typeface="Arial Nova" panose="020B0504020202020204" pitchFamily="34" charset="0"/>
              </a:rPr>
              <a:t> in the ocean would be sufficient to support hydrogenotrophic </a:t>
            </a:r>
            <a:r>
              <a:rPr lang="en-GB" sz="2000" b="1" dirty="0">
                <a:solidFill>
                  <a:srgbClr val="FC8213"/>
                </a:solidFill>
                <a:latin typeface="Arial Nova" panose="020B0504020202020204" pitchFamily="34" charset="0"/>
              </a:rPr>
              <a:t>methanogens</a:t>
            </a:r>
            <a:r>
              <a:rPr lang="en-GB" sz="2000" dirty="0">
                <a:solidFill>
                  <a:srgbClr val="FC8213"/>
                </a:solidFill>
                <a:latin typeface="Arial Nova" panose="020B0504020202020204" pitchFamily="34" charset="0"/>
              </a:rPr>
              <a:t>.</a:t>
            </a:r>
          </a:p>
          <a:p>
            <a:pPr algn="ctr"/>
            <a:br>
              <a:rPr lang="en-GB" sz="2000" dirty="0">
                <a:solidFill>
                  <a:srgbClr val="FC8213"/>
                </a:solidFill>
                <a:latin typeface="Arial Nova" panose="020B0504020202020204" pitchFamily="34" charset="0"/>
              </a:rPr>
            </a:br>
            <a:endParaRPr lang="en-GB" sz="2000" dirty="0">
              <a:solidFill>
                <a:srgbClr val="FC8213"/>
              </a:solidFill>
              <a:latin typeface="Arial Nova" panose="020B0504020202020204" pitchFamily="34" charset="0"/>
            </a:endParaRPr>
          </a:p>
        </p:txBody>
      </p:sp>
      <p:pic>
        <p:nvPicPr>
          <p:cNvPr id="1026" name="Picture 2" descr="Illustration of the interior of Saturn's moon Enceladus showing a global liquid water ocean between its rocky core and icy crust. Image Credit: JPL">
            <a:extLst>
              <a:ext uri="{FF2B5EF4-FFF2-40B4-BE49-F238E27FC236}">
                <a16:creationId xmlns:a16="http://schemas.microsoft.com/office/drawing/2014/main" id="{16BFD615-8836-634F-F493-F60505D24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1479"/>
            <a:ext cx="474286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6.">
            <a:extLst>
              <a:ext uri="{FF2B5EF4-FFF2-40B4-BE49-F238E27FC236}">
                <a16:creationId xmlns:a16="http://schemas.microsoft.com/office/drawing/2014/main" id="{B944604C-0373-1DE2-F676-3E571F750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575" y="1501479"/>
            <a:ext cx="4344625" cy="3222921"/>
          </a:xfrm>
          <a:prstGeom prst="rect">
            <a:avLst/>
          </a:prstGeom>
          <a:noFill/>
          <a:ln w="25400">
            <a:solidFill>
              <a:srgbClr val="FC821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753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286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Transit photometry</a:t>
            </a:r>
            <a:endParaRPr sz="3800" b="1" dirty="0">
              <a:solidFill>
                <a:srgbClr val="FC8213"/>
              </a:solidFill>
              <a:latin typeface="Arial Nova" panose="020B0504020202020204" pitchFamily="34" charset="0"/>
            </a:endParaRPr>
          </a:p>
        </p:txBody>
      </p:sp>
      <p:pic>
        <p:nvPicPr>
          <p:cNvPr id="16" name="Picture 2" descr="Image result for exoplanet light curve gif">
            <a:extLst>
              <a:ext uri="{FF2B5EF4-FFF2-40B4-BE49-F238E27FC236}">
                <a16:creationId xmlns:a16="http://schemas.microsoft.com/office/drawing/2014/main" id="{6086D876-A482-5BCD-571B-245E45670C4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31787" y="1524000"/>
            <a:ext cx="4880425" cy="3416297"/>
          </a:xfrm>
          <a:prstGeom prst="rect">
            <a:avLst/>
          </a:prstGeom>
          <a:noFill/>
          <a:ln w="25400">
            <a:solidFill>
              <a:srgbClr val="FFC000"/>
            </a:solidFill>
          </a:ln>
        </p:spPr>
      </p:pic>
      <p:pic>
        <p:nvPicPr>
          <p:cNvPr id="2050" name="Picture 2" descr="european space agency animation GIF">
            <a:extLst>
              <a:ext uri="{FF2B5EF4-FFF2-40B4-BE49-F238E27FC236}">
                <a16:creationId xmlns:a16="http://schemas.microsoft.com/office/drawing/2014/main" id="{CF82C370-EE56-9B26-1651-8BD874960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38895"/>
            <a:ext cx="6781800" cy="378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332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1143000" y="0"/>
            <a:ext cx="6713220" cy="68579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286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Transit photometry</a:t>
            </a:r>
            <a:endParaRPr sz="3800" b="1" dirty="0">
              <a:solidFill>
                <a:srgbClr val="FC8213"/>
              </a:solidFill>
              <a:latin typeface="Arial Nova" panose="020B0504020202020204" pitchFamily="34" charset="0"/>
            </a:endParaRPr>
          </a:p>
        </p:txBody>
      </p:sp>
      <p:sp>
        <p:nvSpPr>
          <p:cNvPr id="5" name="TextBox 4">
            <a:extLst>
              <a:ext uri="{FF2B5EF4-FFF2-40B4-BE49-F238E27FC236}">
                <a16:creationId xmlns:a16="http://schemas.microsoft.com/office/drawing/2014/main" id="{F6479C9D-BD6F-D759-9DCE-C914DCB478C4}"/>
              </a:ext>
            </a:extLst>
          </p:cNvPr>
          <p:cNvSpPr txBox="1"/>
          <p:nvPr/>
        </p:nvSpPr>
        <p:spPr>
          <a:xfrm>
            <a:off x="304800" y="5124271"/>
            <a:ext cx="5158154" cy="1200329"/>
          </a:xfrm>
          <a:prstGeom prst="rect">
            <a:avLst/>
          </a:prstGeom>
          <a:noFill/>
        </p:spPr>
        <p:txBody>
          <a:bodyPr wrap="square">
            <a:spAutoFit/>
          </a:bodyPr>
          <a:lstStyle/>
          <a:p>
            <a:r>
              <a:rPr lang="en-GB" altLang="en-US" sz="1800" dirty="0">
                <a:solidFill>
                  <a:srgbClr val="FC8213"/>
                </a:solidFill>
                <a:latin typeface="Arial Nova" panose="020B0504020202020204" pitchFamily="34" charset="0"/>
                <a:cs typeface="Times New Roman" panose="02020603050405020304" pitchFamily="18" charset="0"/>
              </a:rPr>
              <a:t>The observed light curve of HD 209458 as its planet passes in front. The star dims by 1.5% during each transit, which lasts for 0.12 days (i.e. 2.9 hours). The transits repeat every 3.5 days</a:t>
            </a:r>
            <a:endParaRPr lang="en-GB" dirty="0">
              <a:solidFill>
                <a:srgbClr val="FC8213"/>
              </a:solidFill>
              <a:latin typeface="Arial Nova" panose="020B0504020202020204" pitchFamily="34" charset="0"/>
            </a:endParaRPr>
          </a:p>
        </p:txBody>
      </p:sp>
      <p:pic>
        <p:nvPicPr>
          <p:cNvPr id="18434" name="Picture 2">
            <a:extLst>
              <a:ext uri="{FF2B5EF4-FFF2-40B4-BE49-F238E27FC236}">
                <a16:creationId xmlns:a16="http://schemas.microsoft.com/office/drawing/2014/main" id="{B6264249-5175-5C1D-7356-331B4AED5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676400"/>
            <a:ext cx="5158154" cy="33528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D 209458b – Exoplanet Exploration: Planets Beyond our Solar System">
            <a:extLst>
              <a:ext uri="{FF2B5EF4-FFF2-40B4-BE49-F238E27FC236}">
                <a16:creationId xmlns:a16="http://schemas.microsoft.com/office/drawing/2014/main" id="{43BFB757-9CD4-4052-F2BA-51A1B1E60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86" y="1600199"/>
            <a:ext cx="2398713" cy="34290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540EDE-C904-3E2F-90FD-CE375297F11E}"/>
              </a:ext>
            </a:extLst>
          </p:cNvPr>
          <p:cNvSpPr txBox="1"/>
          <p:nvPr/>
        </p:nvSpPr>
        <p:spPr>
          <a:xfrm>
            <a:off x="6096000" y="5075872"/>
            <a:ext cx="2895600" cy="1477328"/>
          </a:xfrm>
          <a:prstGeom prst="rect">
            <a:avLst/>
          </a:prstGeom>
          <a:noFill/>
        </p:spPr>
        <p:txBody>
          <a:bodyPr wrap="square">
            <a:spAutoFit/>
          </a:bodyPr>
          <a:lstStyle/>
          <a:p>
            <a:r>
              <a:rPr lang="en-GB" altLang="en-US" sz="1800" dirty="0">
                <a:solidFill>
                  <a:srgbClr val="FC8213"/>
                </a:solidFill>
                <a:latin typeface="Arial Nova" panose="020B0504020202020204" pitchFamily="34" charset="0"/>
                <a:cs typeface="Times New Roman" panose="02020603050405020304" pitchFamily="18" charset="0"/>
              </a:rPr>
              <a:t>Astronomers estimate the amount of hydrogen gas escaping HD 209458b to be at least 10,000 tonnes per second</a:t>
            </a:r>
          </a:p>
        </p:txBody>
      </p:sp>
    </p:spTree>
    <p:extLst>
      <p:ext uri="{BB962C8B-B14F-4D97-AF65-F5344CB8AC3E}">
        <p14:creationId xmlns:p14="http://schemas.microsoft.com/office/powerpoint/2010/main" val="1816861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Google Shape;286;p47" descr="http://kepler.nasa.gov/images/KeplerLogoTransp-br.png">
            <a:extLst>
              <a:ext uri="{FF2B5EF4-FFF2-40B4-BE49-F238E27FC236}">
                <a16:creationId xmlns:a16="http://schemas.microsoft.com/office/drawing/2014/main" id="{2FBE9E78-F6A7-30AA-B36A-B5A9378DE47B}"/>
              </a:ext>
            </a:extLst>
          </p:cNvPr>
          <p:cNvPicPr preferRelativeResize="0"/>
          <p:nvPr/>
        </p:nvPicPr>
        <p:blipFill rotWithShape="1">
          <a:blip r:embed="rId2">
            <a:alphaModFix/>
          </a:blip>
          <a:srcRect/>
          <a:stretch/>
        </p:blipFill>
        <p:spPr>
          <a:xfrm>
            <a:off x="4136850" y="273925"/>
            <a:ext cx="2200500" cy="768900"/>
          </a:xfrm>
          <a:prstGeom prst="rect">
            <a:avLst/>
          </a:prstGeom>
          <a:noFill/>
          <a:ln>
            <a:noFill/>
          </a:ln>
        </p:spPr>
      </p:pic>
      <p:sp>
        <p:nvSpPr>
          <p:cNvPr id="6" name="Google Shape;287;p47">
            <a:extLst>
              <a:ext uri="{FF2B5EF4-FFF2-40B4-BE49-F238E27FC236}">
                <a16:creationId xmlns:a16="http://schemas.microsoft.com/office/drawing/2014/main" id="{79A3E6C7-53A5-EAAB-175E-02D04E807CF7}"/>
              </a:ext>
            </a:extLst>
          </p:cNvPr>
          <p:cNvSpPr txBox="1">
            <a:spLocks noGrp="1"/>
          </p:cNvSpPr>
          <p:nvPr>
            <p:ph type="body" idx="1"/>
          </p:nvPr>
        </p:nvSpPr>
        <p:spPr>
          <a:xfrm>
            <a:off x="64050" y="1467963"/>
            <a:ext cx="5326175" cy="1267800"/>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Clr>
                <a:schemeClr val="lt1"/>
              </a:buClr>
              <a:buFont typeface="Montserrat"/>
              <a:buNone/>
            </a:pPr>
            <a:r>
              <a:rPr lang="en-GB" sz="1600" b="1" i="0" u="none" strike="noStrike" cap="none" dirty="0">
                <a:solidFill>
                  <a:srgbClr val="FC8213"/>
                </a:solidFill>
                <a:latin typeface="Arial Nova" panose="020B0504020202020204" pitchFamily="34" charset="0"/>
                <a:ea typeface="Varela Round"/>
                <a:cs typeface="Varela Round"/>
                <a:sym typeface="Varela Round"/>
              </a:rPr>
              <a:t>Launched March 2009</a:t>
            </a:r>
            <a:endParaRPr sz="1400" b="1" dirty="0">
              <a:solidFill>
                <a:srgbClr val="FC8213"/>
              </a:solidFill>
              <a:latin typeface="Arial Nova" panose="020B0504020202020204" pitchFamily="34" charset="0"/>
              <a:ea typeface="Varela Round"/>
              <a:cs typeface="Varela Round"/>
              <a:sym typeface="Varela Round"/>
            </a:endParaRPr>
          </a:p>
          <a:p>
            <a:pPr marL="457200" marR="0" lvl="1" indent="0" algn="l" rtl="0">
              <a:spcBef>
                <a:spcPts val="400"/>
              </a:spcBef>
              <a:spcAft>
                <a:spcPts val="0"/>
              </a:spcAft>
              <a:buClr>
                <a:schemeClr val="lt1"/>
              </a:buClr>
              <a:buFont typeface="Montserrat"/>
              <a:buNone/>
            </a:pPr>
            <a:r>
              <a:rPr lang="en-GB" sz="1600" b="1" i="0" u="none" strike="noStrike" cap="none" dirty="0">
                <a:solidFill>
                  <a:srgbClr val="FC8213"/>
                </a:solidFill>
                <a:latin typeface="Arial Nova" panose="020B0504020202020204" pitchFamily="34" charset="0"/>
                <a:ea typeface="Varela Round"/>
                <a:cs typeface="Varela Round"/>
                <a:sym typeface="Varela Round"/>
              </a:rPr>
              <a:t>“…specifically designed to survey a portion of our region of the Milky Way galaxy to discover dozens of Earth-size planets...”</a:t>
            </a:r>
            <a:endParaRPr sz="1400" b="1" dirty="0">
              <a:solidFill>
                <a:srgbClr val="FC8213"/>
              </a:solidFill>
              <a:latin typeface="Arial Nova" panose="020B0504020202020204" pitchFamily="34" charset="0"/>
              <a:ea typeface="Varela Round"/>
              <a:cs typeface="Varela Round"/>
              <a:sym typeface="Varela Round"/>
            </a:endParaRPr>
          </a:p>
          <a:p>
            <a:pPr marL="457200" marR="0" lvl="1" indent="0" algn="l" rtl="0">
              <a:spcBef>
                <a:spcPts val="400"/>
              </a:spcBef>
              <a:spcAft>
                <a:spcPts val="0"/>
              </a:spcAft>
              <a:buClr>
                <a:schemeClr val="dk1"/>
              </a:buClr>
              <a:buFont typeface="Arial"/>
              <a:buNone/>
            </a:pPr>
            <a:endParaRPr sz="1600" b="1" i="0" u="none" strike="noStrike" cap="none" dirty="0">
              <a:solidFill>
                <a:srgbClr val="FC8213"/>
              </a:solidFill>
              <a:latin typeface="Arial Nova" panose="020B0504020202020204" pitchFamily="34" charset="0"/>
              <a:ea typeface="Varela Round"/>
              <a:cs typeface="Varela Round"/>
              <a:sym typeface="Varela Round"/>
            </a:endParaRPr>
          </a:p>
        </p:txBody>
      </p:sp>
      <p:pic>
        <p:nvPicPr>
          <p:cNvPr id="7" name="Google Shape;288;p47">
            <a:extLst>
              <a:ext uri="{FF2B5EF4-FFF2-40B4-BE49-F238E27FC236}">
                <a16:creationId xmlns:a16="http://schemas.microsoft.com/office/drawing/2014/main" id="{2366A24F-FCD2-4BDF-796C-D892F35F33B8}"/>
              </a:ext>
            </a:extLst>
          </p:cNvPr>
          <p:cNvPicPr preferRelativeResize="0"/>
          <p:nvPr/>
        </p:nvPicPr>
        <p:blipFill>
          <a:blip r:embed="rId3">
            <a:alphaModFix/>
          </a:blip>
          <a:stretch>
            <a:fillRect/>
          </a:stretch>
        </p:blipFill>
        <p:spPr>
          <a:xfrm rot="4134375">
            <a:off x="627440" y="1916601"/>
            <a:ext cx="2552400" cy="3386898"/>
          </a:xfrm>
          <a:prstGeom prst="rect">
            <a:avLst/>
          </a:prstGeom>
          <a:noFill/>
          <a:ln>
            <a:noFill/>
          </a:ln>
        </p:spPr>
      </p:pic>
      <p:cxnSp>
        <p:nvCxnSpPr>
          <p:cNvPr id="8" name="Google Shape;289;p47">
            <a:extLst>
              <a:ext uri="{FF2B5EF4-FFF2-40B4-BE49-F238E27FC236}">
                <a16:creationId xmlns:a16="http://schemas.microsoft.com/office/drawing/2014/main" id="{E3E07D21-1532-2985-7B86-334890741F91}"/>
              </a:ext>
            </a:extLst>
          </p:cNvPr>
          <p:cNvCxnSpPr>
            <a:cxnSpLocks/>
          </p:cNvCxnSpPr>
          <p:nvPr/>
        </p:nvCxnSpPr>
        <p:spPr>
          <a:xfrm>
            <a:off x="798375" y="4595751"/>
            <a:ext cx="179400" cy="600600"/>
          </a:xfrm>
          <a:prstGeom prst="straightConnector1">
            <a:avLst/>
          </a:prstGeom>
          <a:noFill/>
          <a:ln w="28575" cap="flat" cmpd="sng">
            <a:solidFill>
              <a:srgbClr val="FF9900"/>
            </a:solidFill>
            <a:prstDash val="solid"/>
            <a:round/>
            <a:headEnd type="none" w="sm" len="sm"/>
            <a:tailEnd type="stealth" w="med" len="med"/>
          </a:ln>
          <a:effectLst>
            <a:outerShdw blurRad="40000" dist="20000" dir="5400000" rotWithShape="0">
              <a:srgbClr val="000000">
                <a:alpha val="37650"/>
              </a:srgbClr>
            </a:outerShdw>
          </a:effectLst>
        </p:spPr>
      </p:cxnSp>
      <p:cxnSp>
        <p:nvCxnSpPr>
          <p:cNvPr id="11" name="Google Shape;290;p47">
            <a:extLst>
              <a:ext uri="{FF2B5EF4-FFF2-40B4-BE49-F238E27FC236}">
                <a16:creationId xmlns:a16="http://schemas.microsoft.com/office/drawing/2014/main" id="{ACDBC4A6-32C6-240A-6DAD-B13BE7A32E4C}"/>
              </a:ext>
            </a:extLst>
          </p:cNvPr>
          <p:cNvCxnSpPr>
            <a:cxnSpLocks/>
          </p:cNvCxnSpPr>
          <p:nvPr/>
        </p:nvCxnSpPr>
        <p:spPr>
          <a:xfrm rot="10800000">
            <a:off x="3462925" y="3661626"/>
            <a:ext cx="1874100" cy="6900"/>
          </a:xfrm>
          <a:prstGeom prst="straightConnector1">
            <a:avLst/>
          </a:prstGeom>
          <a:noFill/>
          <a:ln w="28575" cap="flat" cmpd="sng">
            <a:solidFill>
              <a:srgbClr val="FF9900"/>
            </a:solidFill>
            <a:prstDash val="solid"/>
            <a:round/>
            <a:headEnd type="none" w="sm" len="sm"/>
            <a:tailEnd type="stealth" w="med" len="med"/>
          </a:ln>
          <a:effectLst>
            <a:outerShdw blurRad="40000" dist="20000" dir="5400000" rotWithShape="0">
              <a:srgbClr val="000000">
                <a:alpha val="37650"/>
              </a:srgbClr>
            </a:outerShdw>
          </a:effectLst>
        </p:spPr>
      </p:cxnSp>
      <p:sp>
        <p:nvSpPr>
          <p:cNvPr id="12" name="Google Shape;291;p47">
            <a:extLst>
              <a:ext uri="{FF2B5EF4-FFF2-40B4-BE49-F238E27FC236}">
                <a16:creationId xmlns:a16="http://schemas.microsoft.com/office/drawing/2014/main" id="{DE123E2D-C42F-CBB9-89C9-33E1B289EE3F}"/>
              </a:ext>
            </a:extLst>
          </p:cNvPr>
          <p:cNvSpPr txBox="1"/>
          <p:nvPr/>
        </p:nvSpPr>
        <p:spPr>
          <a:xfrm rot="45652">
            <a:off x="3495664" y="3742702"/>
            <a:ext cx="2191393" cy="3211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dirty="0">
                <a:solidFill>
                  <a:srgbClr val="FC8213"/>
                </a:solidFill>
                <a:latin typeface="Arial Nova" panose="020B0504020202020204" pitchFamily="34" charset="0"/>
                <a:ea typeface="Varela Round"/>
                <a:cs typeface="Varela Round"/>
                <a:sym typeface="Varela Round"/>
              </a:rPr>
              <a:t>Light from distant stars</a:t>
            </a:r>
            <a:endParaRPr b="1" dirty="0">
              <a:solidFill>
                <a:srgbClr val="FC8213"/>
              </a:solidFill>
              <a:latin typeface="Arial Nova" panose="020B0504020202020204" pitchFamily="34" charset="0"/>
              <a:ea typeface="Varela Round"/>
              <a:cs typeface="Varela Round"/>
              <a:sym typeface="Varela Round"/>
            </a:endParaRPr>
          </a:p>
        </p:txBody>
      </p:sp>
      <p:sp>
        <p:nvSpPr>
          <p:cNvPr id="13" name="Google Shape;292;p47">
            <a:extLst>
              <a:ext uri="{FF2B5EF4-FFF2-40B4-BE49-F238E27FC236}">
                <a16:creationId xmlns:a16="http://schemas.microsoft.com/office/drawing/2014/main" id="{1640388A-6BCE-0B15-95CB-A39322A91417}"/>
              </a:ext>
            </a:extLst>
          </p:cNvPr>
          <p:cNvSpPr txBox="1"/>
          <p:nvPr/>
        </p:nvSpPr>
        <p:spPr>
          <a:xfrm rot="-173153">
            <a:off x="962454" y="4736313"/>
            <a:ext cx="1352615" cy="31947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dirty="0">
                <a:solidFill>
                  <a:srgbClr val="FC8213"/>
                </a:solidFill>
                <a:latin typeface="Varela Round"/>
                <a:ea typeface="Varela Round"/>
                <a:cs typeface="Varela Round"/>
                <a:sym typeface="Varela Round"/>
              </a:rPr>
              <a:t>SCIENCE!</a:t>
            </a:r>
            <a:endParaRPr b="1" dirty="0">
              <a:solidFill>
                <a:srgbClr val="FC8213"/>
              </a:solidFill>
              <a:latin typeface="Varela Round"/>
              <a:ea typeface="Varela Round"/>
              <a:cs typeface="Varela Round"/>
              <a:sym typeface="Varela Round"/>
            </a:endParaRPr>
          </a:p>
        </p:txBody>
      </p:sp>
      <p:pic>
        <p:nvPicPr>
          <p:cNvPr id="14" name="Google Shape;293;p47" descr="Nasa-Logo-Transparent-Background-download.png">
            <a:extLst>
              <a:ext uri="{FF2B5EF4-FFF2-40B4-BE49-F238E27FC236}">
                <a16:creationId xmlns:a16="http://schemas.microsoft.com/office/drawing/2014/main" id="{8AD28E64-84D9-8B15-A980-16B3A6811A9E}"/>
              </a:ext>
            </a:extLst>
          </p:cNvPr>
          <p:cNvPicPr preferRelativeResize="0"/>
          <p:nvPr/>
        </p:nvPicPr>
        <p:blipFill>
          <a:blip r:embed="rId4">
            <a:alphaModFix/>
          </a:blip>
          <a:stretch>
            <a:fillRect/>
          </a:stretch>
        </p:blipFill>
        <p:spPr>
          <a:xfrm>
            <a:off x="3352800" y="228600"/>
            <a:ext cx="924926" cy="768900"/>
          </a:xfrm>
          <a:prstGeom prst="rect">
            <a:avLst/>
          </a:prstGeom>
          <a:noFill/>
          <a:ln>
            <a:noFill/>
          </a:ln>
        </p:spPr>
      </p:pic>
      <p:sp>
        <p:nvSpPr>
          <p:cNvPr id="18" name="Google Shape;297;p47">
            <a:extLst>
              <a:ext uri="{FF2B5EF4-FFF2-40B4-BE49-F238E27FC236}">
                <a16:creationId xmlns:a16="http://schemas.microsoft.com/office/drawing/2014/main" id="{AB38B171-CD5B-588C-54C4-32860688C0BB}"/>
              </a:ext>
            </a:extLst>
          </p:cNvPr>
          <p:cNvSpPr txBox="1">
            <a:spLocks/>
          </p:cNvSpPr>
          <p:nvPr/>
        </p:nvSpPr>
        <p:spPr>
          <a:xfrm>
            <a:off x="64050" y="722001"/>
            <a:ext cx="5585400" cy="792600"/>
          </a:xfrm>
          <a:prstGeom prst="rect">
            <a:avLst/>
          </a:prstGeom>
        </p:spPr>
        <p:txBody>
          <a:bodyPr spcFirstLastPara="1" wrap="square" lIns="91425" tIns="91425" rIns="91425" bIns="91425" anchor="t" anchorCtr="0">
            <a:noAutofit/>
          </a:bodyPr>
          <a:lstStyle>
            <a:lvl1pPr marL="0">
              <a:defRPr sz="2400" b="1" i="0">
                <a:solidFill>
                  <a:srgbClr val="FFFF00"/>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139700" algn="ctr" rtl="0">
              <a:spcBef>
                <a:spcPts val="640"/>
              </a:spcBef>
            </a:pPr>
            <a:endParaRPr lang="en-GB" sz="3400" dirty="0">
              <a:solidFill>
                <a:srgbClr val="FC8213"/>
              </a:solidFill>
              <a:latin typeface="Varela Round"/>
              <a:ea typeface="Varela Round"/>
              <a:cs typeface="Varela Round"/>
              <a:sym typeface="Varela Round"/>
            </a:endParaRPr>
          </a:p>
        </p:txBody>
      </p:sp>
      <p:pic>
        <p:nvPicPr>
          <p:cNvPr id="11274" name="Picture 10" descr="NASA - Artist's Rendering Of Kepler's Target Region In The Milky Way (Close  Up)">
            <a:extLst>
              <a:ext uri="{FF2B5EF4-FFF2-40B4-BE49-F238E27FC236}">
                <a16:creationId xmlns:a16="http://schemas.microsoft.com/office/drawing/2014/main" id="{58B1E793-7D93-6D78-E6B7-FDC3DFD4EA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91783" y="3902101"/>
            <a:ext cx="2813132" cy="210984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57B547C2-C16E-E595-CB33-D442814037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58523" y="1509748"/>
            <a:ext cx="2792130" cy="2109848"/>
          </a:xfrm>
          <a:prstGeom prst="rect">
            <a:avLst/>
          </a:prstGeom>
          <a:noFill/>
          <a:extLst>
            <a:ext uri="{909E8E84-426E-40DD-AFC4-6F175D3DCCD1}">
              <a14:hiddenFill xmlns:a14="http://schemas.microsoft.com/office/drawing/2010/main">
                <a:solidFill>
                  <a:srgbClr val="FFFFFF"/>
                </a:solidFill>
              </a14:hiddenFill>
            </a:ext>
          </a:extLst>
        </p:spPr>
      </p:pic>
      <p:pic>
        <p:nvPicPr>
          <p:cNvPr id="28" name="object 2">
            <a:extLst>
              <a:ext uri="{FF2B5EF4-FFF2-40B4-BE49-F238E27FC236}">
                <a16:creationId xmlns:a16="http://schemas.microsoft.com/office/drawing/2014/main" id="{2155F63D-3536-24E0-8DBD-8886DA0B08E9}"/>
              </a:ext>
            </a:extLst>
          </p:cNvPr>
          <p:cNvPicPr/>
          <p:nvPr/>
        </p:nvPicPr>
        <p:blipFill>
          <a:blip r:embed="rId7" cstate="print"/>
          <a:stretch>
            <a:fillRect/>
          </a:stretch>
        </p:blipFill>
        <p:spPr>
          <a:xfrm>
            <a:off x="3178150" y="4949267"/>
            <a:ext cx="1843316" cy="1512463"/>
          </a:xfrm>
          <a:prstGeom prst="rect">
            <a:avLst/>
          </a:prstGeom>
        </p:spPr>
      </p:pic>
    </p:spTree>
    <p:extLst>
      <p:ext uri="{BB962C8B-B14F-4D97-AF65-F5344CB8AC3E}">
        <p14:creationId xmlns:p14="http://schemas.microsoft.com/office/powerpoint/2010/main" val="204027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2" name="Picture 2" descr="The location of Kepler planet candidates known by 7 August 2017 is shown for the wide field observed in the constellations of Cygnus and Lyra during the main nominal mission (about four years). Image credit: NASA/Wendy Stenzel.">
            <a:extLst>
              <a:ext uri="{FF2B5EF4-FFF2-40B4-BE49-F238E27FC236}">
                <a16:creationId xmlns:a16="http://schemas.microsoft.com/office/drawing/2014/main" id="{8DE77927-DF1C-2A3E-2444-D95DB0DDB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600200"/>
            <a:ext cx="4832604" cy="3624453"/>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86;p47" descr="http://kepler.nasa.gov/images/KeplerLogoTransp-br.png">
            <a:extLst>
              <a:ext uri="{FF2B5EF4-FFF2-40B4-BE49-F238E27FC236}">
                <a16:creationId xmlns:a16="http://schemas.microsoft.com/office/drawing/2014/main" id="{2FBE9E78-F6A7-30AA-B36A-B5A9378DE47B}"/>
              </a:ext>
            </a:extLst>
          </p:cNvPr>
          <p:cNvPicPr preferRelativeResize="0"/>
          <p:nvPr/>
        </p:nvPicPr>
        <p:blipFill rotWithShape="1">
          <a:blip r:embed="rId3">
            <a:alphaModFix/>
          </a:blip>
          <a:srcRect/>
          <a:stretch/>
        </p:blipFill>
        <p:spPr>
          <a:xfrm>
            <a:off x="4136850" y="273925"/>
            <a:ext cx="2200500" cy="768900"/>
          </a:xfrm>
          <a:prstGeom prst="rect">
            <a:avLst/>
          </a:prstGeom>
          <a:noFill/>
          <a:ln>
            <a:noFill/>
          </a:ln>
        </p:spPr>
      </p:pic>
      <p:pic>
        <p:nvPicPr>
          <p:cNvPr id="14" name="Google Shape;293;p47" descr="Nasa-Logo-Transparent-Background-download.png">
            <a:extLst>
              <a:ext uri="{FF2B5EF4-FFF2-40B4-BE49-F238E27FC236}">
                <a16:creationId xmlns:a16="http://schemas.microsoft.com/office/drawing/2014/main" id="{8AD28E64-84D9-8B15-A980-16B3A6811A9E}"/>
              </a:ext>
            </a:extLst>
          </p:cNvPr>
          <p:cNvPicPr preferRelativeResize="0"/>
          <p:nvPr/>
        </p:nvPicPr>
        <p:blipFill>
          <a:blip r:embed="rId4">
            <a:alphaModFix/>
          </a:blip>
          <a:stretch>
            <a:fillRect/>
          </a:stretch>
        </p:blipFill>
        <p:spPr>
          <a:xfrm>
            <a:off x="3352800" y="228600"/>
            <a:ext cx="924926" cy="768900"/>
          </a:xfrm>
          <a:prstGeom prst="rect">
            <a:avLst/>
          </a:prstGeom>
          <a:noFill/>
          <a:ln>
            <a:noFill/>
          </a:ln>
        </p:spPr>
      </p:pic>
      <p:sp>
        <p:nvSpPr>
          <p:cNvPr id="18" name="Google Shape;297;p47">
            <a:extLst>
              <a:ext uri="{FF2B5EF4-FFF2-40B4-BE49-F238E27FC236}">
                <a16:creationId xmlns:a16="http://schemas.microsoft.com/office/drawing/2014/main" id="{AB38B171-CD5B-588C-54C4-32860688C0BB}"/>
              </a:ext>
            </a:extLst>
          </p:cNvPr>
          <p:cNvSpPr txBox="1">
            <a:spLocks/>
          </p:cNvSpPr>
          <p:nvPr/>
        </p:nvSpPr>
        <p:spPr>
          <a:xfrm>
            <a:off x="64050" y="722001"/>
            <a:ext cx="5585400" cy="792600"/>
          </a:xfrm>
          <a:prstGeom prst="rect">
            <a:avLst/>
          </a:prstGeom>
        </p:spPr>
        <p:txBody>
          <a:bodyPr spcFirstLastPara="1" wrap="square" lIns="91425" tIns="91425" rIns="91425" bIns="91425" anchor="t" anchorCtr="0">
            <a:noAutofit/>
          </a:bodyPr>
          <a:lstStyle>
            <a:lvl1pPr marL="0">
              <a:defRPr sz="2400" b="1" i="0">
                <a:solidFill>
                  <a:srgbClr val="FFFF00"/>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139700" algn="ctr" rtl="0">
              <a:spcBef>
                <a:spcPts val="640"/>
              </a:spcBef>
            </a:pPr>
            <a:endParaRPr lang="en-GB" sz="3400" dirty="0">
              <a:solidFill>
                <a:srgbClr val="FC8213"/>
              </a:solidFill>
              <a:latin typeface="Varela Round"/>
              <a:ea typeface="Varela Round"/>
              <a:cs typeface="Varela Round"/>
              <a:sym typeface="Varela Round"/>
            </a:endParaRPr>
          </a:p>
        </p:txBody>
      </p:sp>
      <p:pic>
        <p:nvPicPr>
          <p:cNvPr id="15364" name="Picture 4">
            <a:extLst>
              <a:ext uri="{FF2B5EF4-FFF2-40B4-BE49-F238E27FC236}">
                <a16:creationId xmlns:a16="http://schemas.microsoft.com/office/drawing/2014/main" id="{E73BDAFC-FDEC-6BCC-3BDA-FDE6B8F52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6" y="2133600"/>
            <a:ext cx="4552474" cy="25908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91;p47">
            <a:extLst>
              <a:ext uri="{FF2B5EF4-FFF2-40B4-BE49-F238E27FC236}">
                <a16:creationId xmlns:a16="http://schemas.microsoft.com/office/drawing/2014/main" id="{33421607-6CF8-5CFF-3A20-C306581A877C}"/>
              </a:ext>
            </a:extLst>
          </p:cNvPr>
          <p:cNvSpPr txBox="1"/>
          <p:nvPr/>
        </p:nvSpPr>
        <p:spPr>
          <a:xfrm rot="45652">
            <a:off x="2848860" y="5284807"/>
            <a:ext cx="4070864" cy="4782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dirty="0">
                <a:solidFill>
                  <a:srgbClr val="FC8213"/>
                </a:solidFill>
                <a:latin typeface="Arial Nova" panose="020B0504020202020204" pitchFamily="34" charset="0"/>
                <a:ea typeface="Varela Round"/>
                <a:cs typeface="Varela Round"/>
                <a:sym typeface="Varela Round"/>
              </a:rPr>
              <a:t>The Kepler field of view superimposed on the night sky.</a:t>
            </a:r>
            <a:endParaRPr lang="en-GB" b="1" dirty="0">
              <a:solidFill>
                <a:srgbClr val="FC8213"/>
              </a:solidFill>
              <a:latin typeface="Arial Nova" panose="020B0504020202020204" pitchFamily="34" charset="0"/>
              <a:ea typeface="Varela Round"/>
              <a:cs typeface="Varela Round"/>
              <a:sym typeface="Varela Round"/>
            </a:endParaRPr>
          </a:p>
        </p:txBody>
      </p:sp>
    </p:spTree>
    <p:extLst>
      <p:ext uri="{BB962C8B-B14F-4D97-AF65-F5344CB8AC3E}">
        <p14:creationId xmlns:p14="http://schemas.microsoft.com/office/powerpoint/2010/main" val="195635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Google Shape;297;p47">
            <a:extLst>
              <a:ext uri="{FF2B5EF4-FFF2-40B4-BE49-F238E27FC236}">
                <a16:creationId xmlns:a16="http://schemas.microsoft.com/office/drawing/2014/main" id="{AB38B171-CD5B-588C-54C4-32860688C0BB}"/>
              </a:ext>
            </a:extLst>
          </p:cNvPr>
          <p:cNvSpPr txBox="1">
            <a:spLocks/>
          </p:cNvSpPr>
          <p:nvPr/>
        </p:nvSpPr>
        <p:spPr>
          <a:xfrm>
            <a:off x="64050" y="722001"/>
            <a:ext cx="5585400" cy="792600"/>
          </a:xfrm>
          <a:prstGeom prst="rect">
            <a:avLst/>
          </a:prstGeom>
        </p:spPr>
        <p:txBody>
          <a:bodyPr spcFirstLastPara="1" wrap="square" lIns="91425" tIns="91425" rIns="91425" bIns="91425" anchor="t" anchorCtr="0">
            <a:noAutofit/>
          </a:bodyPr>
          <a:lstStyle>
            <a:lvl1pPr marL="0">
              <a:defRPr sz="2400" b="1" i="0">
                <a:solidFill>
                  <a:srgbClr val="FFFF00"/>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139700" algn="ctr" rtl="0">
              <a:spcBef>
                <a:spcPts val="640"/>
              </a:spcBef>
            </a:pPr>
            <a:endParaRPr lang="en-GB" sz="3400" dirty="0">
              <a:solidFill>
                <a:srgbClr val="FC8213"/>
              </a:solidFill>
              <a:latin typeface="Varela Round"/>
              <a:ea typeface="Varela Round"/>
              <a:cs typeface="Varela Round"/>
              <a:sym typeface="Varela Round"/>
            </a:endParaRPr>
          </a:p>
        </p:txBody>
      </p:sp>
      <p:pic>
        <p:nvPicPr>
          <p:cNvPr id="15368" name="Picture 8" descr="Graph showing 3,567 current confirmed exoplanets">
            <a:extLst>
              <a:ext uri="{FF2B5EF4-FFF2-40B4-BE49-F238E27FC236}">
                <a16:creationId xmlns:a16="http://schemas.microsoft.com/office/drawing/2014/main" id="{B21EECC4-17F4-8E0F-95E6-C1460DEC0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29946"/>
            <a:ext cx="9982200" cy="561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716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286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i="1" dirty="0">
                <a:solidFill>
                  <a:srgbClr val="FC8213"/>
                </a:solidFill>
                <a:latin typeface="Arial Nova" panose="020B0504020202020204" pitchFamily="34" charset="0"/>
              </a:rPr>
              <a:t>Post-Kepler</a:t>
            </a:r>
            <a:endParaRPr sz="3800" b="1" i="1" dirty="0">
              <a:solidFill>
                <a:srgbClr val="FC8213"/>
              </a:solidFill>
              <a:latin typeface="Arial Nova" panose="020B0504020202020204" pitchFamily="34" charset="0"/>
            </a:endParaRPr>
          </a:p>
        </p:txBody>
      </p:sp>
      <p:pic>
        <p:nvPicPr>
          <p:cNvPr id="9" name="Picture 4" descr=" Artist’s impression of the Transiting Exoplanet Survey Satellite (TESS) ">
            <a:extLst>
              <a:ext uri="{FF2B5EF4-FFF2-40B4-BE49-F238E27FC236}">
                <a16:creationId xmlns:a16="http://schemas.microsoft.com/office/drawing/2014/main" id="{A3D8AA81-31CF-AA93-8C18-7C8BEB4CB7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147915"/>
            <a:ext cx="274955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Artist’s drawing of ESA’s Ariel spacecraft, ">
            <a:extLst>
              <a:ext uri="{FF2B5EF4-FFF2-40B4-BE49-F238E27FC236}">
                <a16:creationId xmlns:a16="http://schemas.microsoft.com/office/drawing/2014/main" id="{EB03767C-A6F3-EAEB-290A-2302B5AE84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3852" y="2017739"/>
            <a:ext cx="2749550"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287;p47">
            <a:extLst>
              <a:ext uri="{FF2B5EF4-FFF2-40B4-BE49-F238E27FC236}">
                <a16:creationId xmlns:a16="http://schemas.microsoft.com/office/drawing/2014/main" id="{8BC8BDA7-98C9-9D3C-C5EF-21FECCCBA2A4}"/>
              </a:ext>
            </a:extLst>
          </p:cNvPr>
          <p:cNvSpPr txBox="1">
            <a:spLocks noGrp="1"/>
          </p:cNvSpPr>
          <p:nvPr>
            <p:ph type="body" idx="1"/>
          </p:nvPr>
        </p:nvSpPr>
        <p:spPr>
          <a:xfrm>
            <a:off x="1223113" y="4467252"/>
            <a:ext cx="2284523" cy="432761"/>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Clr>
                <a:schemeClr val="lt1"/>
              </a:buClr>
              <a:buFont typeface="Montserrat"/>
              <a:buNone/>
            </a:pPr>
            <a:r>
              <a:rPr lang="en-GB" sz="1600" b="1" i="0" u="none" strike="noStrike" cap="none" dirty="0">
                <a:solidFill>
                  <a:srgbClr val="FC8213"/>
                </a:solidFill>
                <a:latin typeface="Arial Nova" panose="020B0504020202020204" pitchFamily="34" charset="0"/>
                <a:ea typeface="Varela Round"/>
                <a:cs typeface="Varela Round"/>
                <a:sym typeface="Varela Round"/>
              </a:rPr>
              <a:t>NASA TESS</a:t>
            </a:r>
            <a:endParaRPr sz="1400" b="1" dirty="0">
              <a:solidFill>
                <a:srgbClr val="FC8213"/>
              </a:solidFill>
              <a:latin typeface="Arial Nova" panose="020B0504020202020204" pitchFamily="34" charset="0"/>
              <a:ea typeface="Varela Round"/>
              <a:cs typeface="Varela Round"/>
              <a:sym typeface="Varela Round"/>
            </a:endParaRPr>
          </a:p>
          <a:p>
            <a:pPr marL="457200" marR="0" lvl="1" indent="0" algn="l" rtl="0">
              <a:spcBef>
                <a:spcPts val="400"/>
              </a:spcBef>
              <a:spcAft>
                <a:spcPts val="0"/>
              </a:spcAft>
              <a:buClr>
                <a:schemeClr val="dk1"/>
              </a:buClr>
              <a:buFont typeface="Arial"/>
              <a:buNone/>
            </a:pPr>
            <a:endParaRPr sz="1600" b="1" i="0" u="none" strike="noStrike" cap="none" dirty="0">
              <a:solidFill>
                <a:srgbClr val="FC8213"/>
              </a:solidFill>
              <a:latin typeface="Arial Nova" panose="020B0504020202020204" pitchFamily="34" charset="0"/>
              <a:ea typeface="Varela Round"/>
              <a:cs typeface="Varela Round"/>
              <a:sym typeface="Varela Round"/>
            </a:endParaRPr>
          </a:p>
        </p:txBody>
      </p:sp>
      <p:sp>
        <p:nvSpPr>
          <p:cNvPr id="4" name="Google Shape;287;p47">
            <a:extLst>
              <a:ext uri="{FF2B5EF4-FFF2-40B4-BE49-F238E27FC236}">
                <a16:creationId xmlns:a16="http://schemas.microsoft.com/office/drawing/2014/main" id="{9AA34D79-DC4B-7EF7-81F0-7F937D21E6A5}"/>
              </a:ext>
            </a:extLst>
          </p:cNvPr>
          <p:cNvSpPr txBox="1">
            <a:spLocks/>
          </p:cNvSpPr>
          <p:nvPr/>
        </p:nvSpPr>
        <p:spPr>
          <a:xfrm>
            <a:off x="5638800" y="4467252"/>
            <a:ext cx="2284523" cy="432761"/>
          </a:xfrm>
          <a:prstGeom prst="rect">
            <a:avLst/>
          </a:prstGeom>
          <a:noFill/>
          <a:ln>
            <a:noFill/>
          </a:ln>
        </p:spPr>
        <p:txBody>
          <a:bodyPr spcFirstLastPara="1" wrap="square" lIns="91425" tIns="45700" rIns="91425" bIns="45700" anchor="t" anchorCtr="0">
            <a:noAutofit/>
          </a:bodyPr>
          <a:lstStyle>
            <a:lvl1pPr marL="0">
              <a:defRPr sz="2400" b="1" i="0">
                <a:solidFill>
                  <a:srgbClr val="FFFF00"/>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1" algn="l" rtl="0">
              <a:buClr>
                <a:schemeClr val="lt1"/>
              </a:buClr>
              <a:buFont typeface="Montserrat"/>
              <a:buNone/>
            </a:pPr>
            <a:r>
              <a:rPr lang="en-GB" sz="1600" b="1" dirty="0">
                <a:solidFill>
                  <a:srgbClr val="FC8213"/>
                </a:solidFill>
                <a:latin typeface="Arial Nova" panose="020B0504020202020204" pitchFamily="34" charset="0"/>
                <a:ea typeface="Varela Round"/>
                <a:cs typeface="Varela Round"/>
                <a:sym typeface="Varela Round"/>
              </a:rPr>
              <a:t>ESA Ariel</a:t>
            </a:r>
            <a:endParaRPr lang="en-GB" sz="1400" b="1" dirty="0">
              <a:solidFill>
                <a:srgbClr val="FC8213"/>
              </a:solidFill>
              <a:latin typeface="Arial Nova" panose="020B0504020202020204" pitchFamily="34" charset="0"/>
              <a:ea typeface="Varela Round"/>
              <a:cs typeface="Varela Round"/>
              <a:sym typeface="Varela Round"/>
            </a:endParaRPr>
          </a:p>
          <a:p>
            <a:pPr lvl="1" algn="l" rtl="0">
              <a:spcBef>
                <a:spcPts val="400"/>
              </a:spcBef>
              <a:buClr>
                <a:schemeClr val="dk1"/>
              </a:buClr>
              <a:buFont typeface="Arial"/>
              <a:buNone/>
            </a:pPr>
            <a:endParaRPr lang="en-GB" sz="1600" b="1" dirty="0">
              <a:solidFill>
                <a:srgbClr val="FC8213"/>
              </a:solidFill>
              <a:latin typeface="Arial Nova" panose="020B0504020202020204" pitchFamily="34" charset="0"/>
              <a:ea typeface="Varela Round"/>
              <a:cs typeface="Varela Round"/>
              <a:sym typeface="Varela Round"/>
            </a:endParaRPr>
          </a:p>
        </p:txBody>
      </p:sp>
      <p:sp>
        <p:nvSpPr>
          <p:cNvPr id="5" name="Google Shape;287;p47">
            <a:extLst>
              <a:ext uri="{FF2B5EF4-FFF2-40B4-BE49-F238E27FC236}">
                <a16:creationId xmlns:a16="http://schemas.microsoft.com/office/drawing/2014/main" id="{CC981AAF-E511-9435-57F5-70BEB2A8BCFC}"/>
              </a:ext>
            </a:extLst>
          </p:cNvPr>
          <p:cNvSpPr txBox="1">
            <a:spLocks/>
          </p:cNvSpPr>
          <p:nvPr/>
        </p:nvSpPr>
        <p:spPr>
          <a:xfrm>
            <a:off x="113963" y="5155709"/>
            <a:ext cx="5326175" cy="1267800"/>
          </a:xfrm>
          <a:prstGeom prst="rect">
            <a:avLst/>
          </a:prstGeom>
          <a:noFill/>
          <a:ln>
            <a:noFill/>
          </a:ln>
        </p:spPr>
        <p:txBody>
          <a:bodyPr spcFirstLastPara="1" wrap="square" lIns="91425" tIns="45700" rIns="91425" bIns="45700" anchor="t" anchorCtr="0">
            <a:noAutofit/>
          </a:bodyPr>
          <a:lstStyle>
            <a:lvl1pPr marL="0">
              <a:defRPr sz="2400" b="1" i="0">
                <a:solidFill>
                  <a:srgbClr val="FFFF00"/>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1" algn="l" rtl="0">
              <a:spcBef>
                <a:spcPts val="400"/>
              </a:spcBef>
              <a:buClr>
                <a:schemeClr val="dk1"/>
              </a:buClr>
              <a:buFont typeface="Arial"/>
              <a:buNone/>
            </a:pPr>
            <a:endParaRPr lang="en-GB" sz="1600" b="1" dirty="0">
              <a:solidFill>
                <a:srgbClr val="FC8213"/>
              </a:solidFill>
              <a:latin typeface="Arial Nova" panose="020B0504020202020204" pitchFamily="34" charset="0"/>
              <a:ea typeface="Varela Round"/>
              <a:cs typeface="Varela Round"/>
              <a:sym typeface="Varela Round"/>
            </a:endParaRPr>
          </a:p>
        </p:txBody>
      </p:sp>
    </p:spTree>
    <p:extLst>
      <p:ext uri="{BB962C8B-B14F-4D97-AF65-F5344CB8AC3E}">
        <p14:creationId xmlns:p14="http://schemas.microsoft.com/office/powerpoint/2010/main" val="1242288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BA00351F-B84D-10C0-2892-C644B3F762B9}"/>
              </a:ext>
            </a:extLst>
          </p:cNvPr>
          <p:cNvSpPr txBox="1">
            <a:spLocks/>
          </p:cNvSpPr>
          <p:nvPr/>
        </p:nvSpPr>
        <p:spPr>
          <a:xfrm>
            <a:off x="304800" y="228600"/>
            <a:ext cx="8381999" cy="596958"/>
          </a:xfrm>
          <a:prstGeom prst="rect">
            <a:avLst/>
          </a:prstGeom>
        </p:spPr>
        <p:txBody>
          <a:bodyPr vert="horz" wrap="square" lIns="0" tIns="12065" rIns="0" bIns="0" rtlCol="0">
            <a:spAutoFit/>
          </a:bodyPr>
          <a:lstStyle>
            <a:lvl1pPr>
              <a:defRPr sz="3200" b="0" i="0">
                <a:solidFill>
                  <a:schemeClr val="tx1"/>
                </a:solidFill>
                <a:latin typeface="Times New Roman"/>
                <a:ea typeface="+mj-ea"/>
                <a:cs typeface="Times New Roman"/>
              </a:defRPr>
            </a:lvl1pPr>
          </a:lstStyle>
          <a:p>
            <a:pPr marL="12700" algn="ctr">
              <a:spcBef>
                <a:spcPts val="95"/>
              </a:spcBef>
            </a:pPr>
            <a:r>
              <a:rPr lang="en-GB" sz="3800" b="1" dirty="0">
                <a:solidFill>
                  <a:srgbClr val="FC8213"/>
                </a:solidFill>
                <a:latin typeface="Arial Nova" panose="020B0504020202020204" pitchFamily="34" charset="0"/>
              </a:rPr>
              <a:t>JWST</a:t>
            </a:r>
          </a:p>
        </p:txBody>
      </p:sp>
      <p:pic>
        <p:nvPicPr>
          <p:cNvPr id="14338" name="Picture 2" descr="James Webb Space Telescope - Wikipedia">
            <a:extLst>
              <a:ext uri="{FF2B5EF4-FFF2-40B4-BE49-F238E27FC236}">
                <a16:creationId xmlns:a16="http://schemas.microsoft.com/office/drawing/2014/main" id="{E9DD0CE4-9852-DB76-6AC8-5FB2B70455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4170"/>
            <a:ext cx="3995738" cy="3423445"/>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2">
            <a:extLst>
              <a:ext uri="{FF2B5EF4-FFF2-40B4-BE49-F238E27FC236}">
                <a16:creationId xmlns:a16="http://schemas.microsoft.com/office/drawing/2014/main" id="{F6F2D3C2-30A7-2492-BBBF-84C3EEE922AF}"/>
              </a:ext>
            </a:extLst>
          </p:cNvPr>
          <p:cNvSpPr txBox="1">
            <a:spLocks/>
          </p:cNvSpPr>
          <p:nvPr/>
        </p:nvSpPr>
        <p:spPr>
          <a:xfrm>
            <a:off x="3679369" y="762000"/>
            <a:ext cx="5029200" cy="3808094"/>
          </a:xfrm>
          <a:prstGeom prst="rect">
            <a:avLst/>
          </a:prstGeom>
        </p:spPr>
        <p:txBody>
          <a:bodyPr vert="horz" wrap="square" lIns="0" tIns="12065" rIns="0" bIns="0" rtlCol="0">
            <a:spAutoFit/>
          </a:bodyPr>
          <a:lstStyle>
            <a:lvl1pPr>
              <a:defRPr sz="3200" b="0" i="0">
                <a:solidFill>
                  <a:schemeClr val="tx1"/>
                </a:solidFill>
                <a:latin typeface="Times New Roman"/>
                <a:ea typeface="+mj-ea"/>
                <a:cs typeface="Times New Roman"/>
              </a:defRPr>
            </a:lvl1pPr>
          </a:lstStyle>
          <a:p>
            <a:pPr marL="12700" algn="r">
              <a:spcBef>
                <a:spcPts val="95"/>
              </a:spcBef>
            </a:pPr>
            <a:r>
              <a:rPr lang="en-GB" sz="2000" dirty="0">
                <a:solidFill>
                  <a:srgbClr val="FC8213"/>
                </a:solidFill>
                <a:latin typeface="Arial Nova" panose="020B0504020202020204" pitchFamily="34" charset="0"/>
              </a:rPr>
              <a:t>Conception: 1996-ish</a:t>
            </a:r>
          </a:p>
          <a:p>
            <a:pPr marL="12700" algn="r">
              <a:spcBef>
                <a:spcPts val="95"/>
              </a:spcBef>
            </a:pPr>
            <a:endParaRPr lang="en-GB" sz="2000" dirty="0">
              <a:solidFill>
                <a:srgbClr val="FC8213"/>
              </a:solidFill>
              <a:latin typeface="Arial Nova" panose="020B0504020202020204" pitchFamily="34" charset="0"/>
            </a:endParaRPr>
          </a:p>
          <a:p>
            <a:pPr marL="12700" algn="r">
              <a:spcBef>
                <a:spcPts val="95"/>
              </a:spcBef>
            </a:pPr>
            <a:r>
              <a:rPr lang="en-GB" sz="2000" dirty="0">
                <a:solidFill>
                  <a:srgbClr val="FC8213"/>
                </a:solidFill>
                <a:latin typeface="Arial Nova" panose="020B0504020202020204" pitchFamily="34" charset="0"/>
              </a:rPr>
              <a:t>Launched (finally): 25 December 2021</a:t>
            </a:r>
          </a:p>
          <a:p>
            <a:pPr marL="12700" algn="r">
              <a:spcBef>
                <a:spcPts val="95"/>
              </a:spcBef>
            </a:pPr>
            <a:endParaRPr lang="en-GB" sz="2000" dirty="0">
              <a:solidFill>
                <a:srgbClr val="FC8213"/>
              </a:solidFill>
              <a:latin typeface="Arial Nova" panose="020B0504020202020204" pitchFamily="34" charset="0"/>
            </a:endParaRPr>
          </a:p>
          <a:p>
            <a:pPr marL="12700" algn="r">
              <a:spcBef>
                <a:spcPts val="95"/>
              </a:spcBef>
            </a:pPr>
            <a:r>
              <a:rPr lang="en-GB" sz="2000" dirty="0">
                <a:solidFill>
                  <a:srgbClr val="FC8213"/>
                </a:solidFill>
                <a:latin typeface="Arial Nova" panose="020B0504020202020204" pitchFamily="34" charset="0"/>
              </a:rPr>
              <a:t>Located at Sun-Earth L2 point</a:t>
            </a:r>
          </a:p>
          <a:p>
            <a:pPr marL="12700" algn="r">
              <a:spcBef>
                <a:spcPts val="95"/>
              </a:spcBef>
            </a:pPr>
            <a:endParaRPr lang="en-GB" sz="2000" dirty="0">
              <a:solidFill>
                <a:srgbClr val="FC8213"/>
              </a:solidFill>
              <a:latin typeface="Arial Nova" panose="020B0504020202020204" pitchFamily="34" charset="0"/>
            </a:endParaRPr>
          </a:p>
          <a:p>
            <a:pPr marL="12700" algn="r">
              <a:spcBef>
                <a:spcPts val="95"/>
              </a:spcBef>
            </a:pPr>
            <a:r>
              <a:rPr lang="en-GB" sz="2000" dirty="0">
                <a:solidFill>
                  <a:srgbClr val="FC8213"/>
                </a:solidFill>
                <a:latin typeface="Arial Nova" panose="020B0504020202020204" pitchFamily="34" charset="0"/>
              </a:rPr>
              <a:t>6.5 m primary mirror (comparted to HST’s 2.4 m)</a:t>
            </a:r>
          </a:p>
          <a:p>
            <a:pPr marL="12700" algn="r">
              <a:spcBef>
                <a:spcPts val="95"/>
              </a:spcBef>
            </a:pPr>
            <a:endParaRPr lang="en-GB" sz="2000" dirty="0">
              <a:solidFill>
                <a:srgbClr val="FC8213"/>
              </a:solidFill>
              <a:latin typeface="Arial Nova" panose="020B0504020202020204" pitchFamily="34" charset="0"/>
            </a:endParaRPr>
          </a:p>
          <a:p>
            <a:pPr marL="12700" algn="r">
              <a:spcBef>
                <a:spcPts val="95"/>
              </a:spcBef>
            </a:pPr>
            <a:r>
              <a:rPr lang="en-GB" sz="2000" dirty="0">
                <a:solidFill>
                  <a:srgbClr val="FC8213"/>
                </a:solidFill>
                <a:latin typeface="Arial Nova" panose="020B0504020202020204" pitchFamily="34" charset="0"/>
              </a:rPr>
              <a:t>Observes in a lower frequency range compared to HST, from visible light (red) through mid-infrared (0.6–28.3 </a:t>
            </a:r>
            <a:r>
              <a:rPr lang="en-GB" sz="2000" dirty="0" err="1">
                <a:solidFill>
                  <a:srgbClr val="FC8213"/>
                </a:solidFill>
                <a:latin typeface="Arial Nova" panose="020B0504020202020204" pitchFamily="34" charset="0"/>
              </a:rPr>
              <a:t>μm</a:t>
            </a:r>
            <a:r>
              <a:rPr lang="en-GB" sz="2000" dirty="0">
                <a:solidFill>
                  <a:srgbClr val="FC8213"/>
                </a:solidFill>
                <a:latin typeface="Arial Nova" panose="020B0504020202020204" pitchFamily="34" charset="0"/>
              </a:rPr>
              <a:t>).</a:t>
            </a:r>
          </a:p>
        </p:txBody>
      </p:sp>
      <p:pic>
        <p:nvPicPr>
          <p:cNvPr id="14340" name="Picture 4" descr="webb logo">
            <a:extLst>
              <a:ext uri="{FF2B5EF4-FFF2-40B4-BE49-F238E27FC236}">
                <a16:creationId xmlns:a16="http://schemas.microsoft.com/office/drawing/2014/main" id="{6E0E0747-624F-76E0-E25E-9C4232C632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640" y="1014987"/>
            <a:ext cx="1219200" cy="39052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82A907AD-490E-297F-B56F-E54AB1A2B2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4613871"/>
            <a:ext cx="2645231" cy="178966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FA29A9AA-548F-D595-990D-5E2D257ED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169" y="4760812"/>
            <a:ext cx="2645231" cy="198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915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Graphic titled “Hot Gas Giant Exoplanet WASP-39 b Atmosphere Composition” includes four transmission spectra with an illustration of the planet and its star in the background. The top left graph is labeled NIRISS Single Object Slitless Spectroscopy. Top right: NIRCam F322W2. Bottom left: NIRSpec G395H. Bottom right: NIRSpec PRISM.&#10;&#10;All four graphs are identical in scale and design, showing amount of light blocked in percent on the y axis versus wavelength of light in microns on the x axis. The y axes range from 2.00 percent (less light blocked) to 2.35 percent (more light blocked). The x axes range from less than 0.1 microns to 5.5 microns. Data points are plotted as white circles with grey error bars. A curvy blue line represents a best-fit model. The wavelength range covered by the data differs from graph to graph. Each graph has one or more features highlighted and labeled. These include sodium, potassium, water, carbon monoxide, carbon dioxide, hydrogen sulfide, and sulfur dioxide.">
            <a:extLst>
              <a:ext uri="{FF2B5EF4-FFF2-40B4-BE49-F238E27FC236}">
                <a16:creationId xmlns:a16="http://schemas.microsoft.com/office/drawing/2014/main" id="{20E4C3A9-4607-DE5C-9D90-E5246A6B8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88E359C-4C97-BED5-4B87-060E55AFAB4E}"/>
              </a:ext>
            </a:extLst>
          </p:cNvPr>
          <p:cNvSpPr>
            <a:spLocks noGrp="1"/>
          </p:cNvSpPr>
          <p:nvPr>
            <p:ph type="title"/>
          </p:nvPr>
        </p:nvSpPr>
        <p:spPr>
          <a:xfrm>
            <a:off x="288442" y="48513"/>
            <a:ext cx="8060029" cy="808737"/>
          </a:xfrm>
        </p:spPr>
        <p:txBody>
          <a:bodyPr/>
          <a:lstStyle/>
          <a:p>
            <a:endParaRPr lang="en-GB" dirty="0"/>
          </a:p>
        </p:txBody>
      </p:sp>
      <p:sp>
        <p:nvSpPr>
          <p:cNvPr id="5" name="object 2">
            <a:extLst>
              <a:ext uri="{FF2B5EF4-FFF2-40B4-BE49-F238E27FC236}">
                <a16:creationId xmlns:a16="http://schemas.microsoft.com/office/drawing/2014/main" id="{BA00351F-B84D-10C0-2892-C644B3F762B9}"/>
              </a:ext>
            </a:extLst>
          </p:cNvPr>
          <p:cNvSpPr txBox="1">
            <a:spLocks/>
          </p:cNvSpPr>
          <p:nvPr/>
        </p:nvSpPr>
        <p:spPr>
          <a:xfrm>
            <a:off x="304800" y="228600"/>
            <a:ext cx="8381999" cy="596958"/>
          </a:xfrm>
          <a:prstGeom prst="rect">
            <a:avLst/>
          </a:prstGeom>
        </p:spPr>
        <p:txBody>
          <a:bodyPr vert="horz" wrap="square" lIns="0" tIns="12065" rIns="0" bIns="0" rtlCol="0">
            <a:spAutoFit/>
          </a:bodyPr>
          <a:lstStyle>
            <a:lvl1pPr>
              <a:defRPr sz="3200" b="0" i="0">
                <a:solidFill>
                  <a:schemeClr val="tx1"/>
                </a:solidFill>
                <a:latin typeface="Times New Roman"/>
                <a:ea typeface="+mj-ea"/>
                <a:cs typeface="Times New Roman"/>
              </a:defRPr>
            </a:lvl1pPr>
          </a:lstStyle>
          <a:p>
            <a:pPr marL="12700" algn="ctr">
              <a:spcBef>
                <a:spcPts val="95"/>
              </a:spcBef>
            </a:pPr>
            <a:r>
              <a:rPr lang="en-GB" sz="3800" b="1" dirty="0">
                <a:solidFill>
                  <a:srgbClr val="FC8213"/>
                </a:solidFill>
                <a:latin typeface="Arial Nova" panose="020B0504020202020204" pitchFamily="34" charset="0"/>
              </a:rPr>
              <a:t>JWST</a:t>
            </a:r>
          </a:p>
        </p:txBody>
      </p:sp>
    </p:spTree>
    <p:extLst>
      <p:ext uri="{BB962C8B-B14F-4D97-AF65-F5344CB8AC3E}">
        <p14:creationId xmlns:p14="http://schemas.microsoft.com/office/powerpoint/2010/main" val="2384530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286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Gravitational Microlensing</a:t>
            </a:r>
            <a:endParaRPr sz="3800" b="1" dirty="0">
              <a:solidFill>
                <a:srgbClr val="FC8213"/>
              </a:solidFill>
              <a:latin typeface="Arial Nova" panose="020B0504020202020204" pitchFamily="34" charset="0"/>
            </a:endParaRPr>
          </a:p>
        </p:txBody>
      </p:sp>
      <p:pic>
        <p:nvPicPr>
          <p:cNvPr id="3" name="Picture 1" descr="Diagram showing the principle of a gravitational lens. ">
            <a:extLst>
              <a:ext uri="{FF2B5EF4-FFF2-40B4-BE49-F238E27FC236}">
                <a16:creationId xmlns:a16="http://schemas.microsoft.com/office/drawing/2014/main" id="{4196FEFE-4104-93F2-1D7E-9F53998A51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876675"/>
            <a:ext cx="3390900" cy="2543175"/>
          </a:xfrm>
          <a:prstGeom prst="rect">
            <a:avLst/>
          </a:prstGeom>
          <a:noFill/>
          <a:ln w="25400">
            <a:solidFill>
              <a:srgbClr val="FC8213"/>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descr="The light curve of the background star as the foreground (lens) star moves in front of it. ">
            <a:extLst>
              <a:ext uri="{FF2B5EF4-FFF2-40B4-BE49-F238E27FC236}">
                <a16:creationId xmlns:a16="http://schemas.microsoft.com/office/drawing/2014/main" id="{5E3D69B1-4A1E-6B9D-3B1D-8F817F8C2EE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884" y="3887562"/>
            <a:ext cx="3393316" cy="2543174"/>
          </a:xfrm>
          <a:prstGeom prst="rect">
            <a:avLst/>
          </a:prstGeom>
          <a:noFill/>
          <a:ln w="25400">
            <a:solidFill>
              <a:srgbClr val="FC8213"/>
            </a:solidFill>
            <a:miter lim="800000"/>
            <a:headEnd/>
            <a:tailEnd/>
          </a:ln>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9DB7FF43-296D-457D-F89A-6B6748754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975972"/>
            <a:ext cx="4533900" cy="255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066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2" descr="Side-by-side images of Saturn’s moon Titan, captured by Webb’s Near-Infrared Camera on November 4, 2022. Left image labeled “lower atmosphere and clouds” is various shades of red, from nearly black to nearly white. Three bright spots are labeled. Spot along the edge at 11 o’clock is labeled “Cloud A.” A larger, brighter spot at 1 o’clock is labeled “Cloud B.” A nearly white, crescent-shaped spot along the bottom from about 5 to 7 o’clock is labeled “Atmospheric Haze.” Right image labeled “atmosphere and surface,” is shades of white, blue, and brown. Clouds A and B are bright spots in the same locations as in the left-hand image. Cloud A, at 11 o’clock, is quite small and subtle. Cloud B, at 1 o’clock, is brighter and appears larger than in the left-hand image. Three surface features are labeled: Dark patch near Cloud A labeled “Kraken Mare.” Dark patch in middle lower right quadrant labeled “Belet.” Bright patch just inside the edge at about 4 o’clock labeled “Adiri.”">
            <a:extLst>
              <a:ext uri="{FF2B5EF4-FFF2-40B4-BE49-F238E27FC236}">
                <a16:creationId xmlns:a16="http://schemas.microsoft.com/office/drawing/2014/main" id="{347D4ABC-D880-FB4D-49B8-757BF186E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57200"/>
            <a:ext cx="7848600" cy="4414838"/>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4">
            <a:extLst>
              <a:ext uri="{FF2B5EF4-FFF2-40B4-BE49-F238E27FC236}">
                <a16:creationId xmlns:a16="http://schemas.microsoft.com/office/drawing/2014/main" id="{14368F7E-494A-14C4-B646-996ABE0CD71B}"/>
              </a:ext>
            </a:extLst>
          </p:cNvPr>
          <p:cNvSpPr txBox="1">
            <a:spLocks noGrp="1"/>
          </p:cNvSpPr>
          <p:nvPr>
            <p:ph type="ctrTitle"/>
          </p:nvPr>
        </p:nvSpPr>
        <p:spPr>
          <a:xfrm>
            <a:off x="426530" y="224777"/>
            <a:ext cx="8290940" cy="382156"/>
          </a:xfrm>
          <a:prstGeom prst="rect">
            <a:avLst/>
          </a:prstGeom>
        </p:spPr>
        <p:txBody>
          <a:bodyPr vert="horz" wrap="square" lIns="0" tIns="12700" rIns="0" bIns="0" rtlCol="0">
            <a:spAutoFit/>
          </a:bodyPr>
          <a:lstStyle/>
          <a:p>
            <a:pPr marR="142240" algn="ctr">
              <a:lnSpc>
                <a:spcPct val="100000"/>
              </a:lnSpc>
              <a:spcBef>
                <a:spcPts val="100"/>
              </a:spcBef>
            </a:pPr>
            <a:r>
              <a:rPr lang="en-GB" sz="2400" b="1" dirty="0">
                <a:solidFill>
                  <a:srgbClr val="FC8213"/>
                </a:solidFill>
                <a:latin typeface="Arial Nova" panose="020B0504020202020204" pitchFamily="34" charset="0"/>
              </a:rPr>
              <a:t>Astrobiology news this week…</a:t>
            </a:r>
            <a:endParaRPr sz="2400" dirty="0">
              <a:solidFill>
                <a:srgbClr val="FC8213"/>
              </a:solidFill>
              <a:latin typeface="Arial Nova" panose="020B0504020202020204" pitchFamily="34" charset="0"/>
            </a:endParaRPr>
          </a:p>
        </p:txBody>
      </p:sp>
      <p:sp>
        <p:nvSpPr>
          <p:cNvPr id="18" name="TextBox 17">
            <a:extLst>
              <a:ext uri="{FF2B5EF4-FFF2-40B4-BE49-F238E27FC236}">
                <a16:creationId xmlns:a16="http://schemas.microsoft.com/office/drawing/2014/main" id="{54C428CB-907C-723D-B2FE-8FD21F097CD9}"/>
              </a:ext>
            </a:extLst>
          </p:cNvPr>
          <p:cNvSpPr txBox="1"/>
          <p:nvPr/>
        </p:nvSpPr>
        <p:spPr>
          <a:xfrm>
            <a:off x="76200" y="4873585"/>
            <a:ext cx="8991600" cy="1908215"/>
          </a:xfrm>
          <a:prstGeom prst="rect">
            <a:avLst/>
          </a:prstGeom>
          <a:noFill/>
        </p:spPr>
        <p:txBody>
          <a:bodyPr wrap="square">
            <a:spAutoFit/>
          </a:bodyPr>
          <a:lstStyle/>
          <a:p>
            <a:pPr algn="ctr"/>
            <a:r>
              <a:rPr lang="en-GB" sz="1600" dirty="0">
                <a:solidFill>
                  <a:srgbClr val="FC8213"/>
                </a:solidFill>
                <a:latin typeface="Arial Nova" panose="020B0504020202020204" pitchFamily="34" charset="0"/>
              </a:rPr>
              <a:t>Images of Saturn’s moon Titan, captured by JWST’s </a:t>
            </a:r>
            <a:r>
              <a:rPr lang="en-GB" sz="1600" dirty="0" err="1">
                <a:solidFill>
                  <a:srgbClr val="FC8213"/>
                </a:solidFill>
                <a:latin typeface="Arial Nova" panose="020B0504020202020204" pitchFamily="34" charset="0"/>
              </a:rPr>
              <a:t>NIRCam</a:t>
            </a:r>
            <a:r>
              <a:rPr lang="en-GB" sz="1600" dirty="0">
                <a:solidFill>
                  <a:srgbClr val="FC8213"/>
                </a:solidFill>
                <a:latin typeface="Arial Nova" panose="020B0504020202020204" pitchFamily="34" charset="0"/>
              </a:rPr>
              <a:t> instrument Nov. 4, 2022 (released 1 December 2022). </a:t>
            </a:r>
          </a:p>
          <a:p>
            <a:pPr algn="ctr"/>
            <a:endParaRPr lang="en-GB" sz="1600" dirty="0">
              <a:solidFill>
                <a:srgbClr val="FC8213"/>
              </a:solidFill>
              <a:latin typeface="Arial Nova" panose="020B0504020202020204" pitchFamily="34" charset="0"/>
            </a:endParaRPr>
          </a:p>
          <a:p>
            <a:pPr algn="ctr"/>
            <a:r>
              <a:rPr lang="en-GB" sz="1400" dirty="0">
                <a:solidFill>
                  <a:srgbClr val="FC8213"/>
                </a:solidFill>
                <a:latin typeface="Arial Nova" panose="020B0504020202020204" pitchFamily="34" charset="0"/>
              </a:rPr>
              <a:t>Left: Image using F212N, a 2.12-micron filter sensitive to Titan’s lower atmosphere. The bright spots are prominent clouds in the northern hemisphere. Right: </a:t>
            </a:r>
            <a:r>
              <a:rPr lang="en-GB" sz="1400" dirty="0" err="1">
                <a:solidFill>
                  <a:srgbClr val="FC8213"/>
                </a:solidFill>
                <a:latin typeface="Arial Nova" panose="020B0504020202020204" pitchFamily="34" charset="0"/>
              </a:rPr>
              <a:t>Color</a:t>
            </a:r>
            <a:r>
              <a:rPr lang="en-GB" sz="1400" dirty="0">
                <a:solidFill>
                  <a:srgbClr val="FC8213"/>
                </a:solidFill>
                <a:latin typeface="Arial Nova" panose="020B0504020202020204" pitchFamily="34" charset="0"/>
              </a:rPr>
              <a:t> composite image using a combination of </a:t>
            </a:r>
            <a:r>
              <a:rPr lang="en-GB" sz="1400" dirty="0" err="1">
                <a:solidFill>
                  <a:srgbClr val="FC8213"/>
                </a:solidFill>
                <a:latin typeface="Arial Nova" panose="020B0504020202020204" pitchFamily="34" charset="0"/>
              </a:rPr>
              <a:t>NIRCam</a:t>
            </a:r>
            <a:r>
              <a:rPr lang="en-GB" sz="1400" dirty="0">
                <a:solidFill>
                  <a:srgbClr val="FC8213"/>
                </a:solidFill>
                <a:latin typeface="Arial Nova" panose="020B0504020202020204" pitchFamily="34" charset="0"/>
              </a:rPr>
              <a:t> filters: Blue=F140M (1.40 microns), Green=F150W (1.50 microns), Red=F200W (1.99 microns), Brightness=F210M (2.09 microns). Several prominent surface features are labelled: Kraken Mare is thought to be a methane sea; </a:t>
            </a:r>
            <a:r>
              <a:rPr lang="en-GB" sz="1400" dirty="0" err="1">
                <a:solidFill>
                  <a:srgbClr val="FC8213"/>
                </a:solidFill>
                <a:latin typeface="Arial Nova" panose="020B0504020202020204" pitchFamily="34" charset="0"/>
              </a:rPr>
              <a:t>Belet</a:t>
            </a:r>
            <a:r>
              <a:rPr lang="en-GB" sz="1400" dirty="0">
                <a:solidFill>
                  <a:srgbClr val="FC8213"/>
                </a:solidFill>
                <a:latin typeface="Arial Nova" panose="020B0504020202020204" pitchFamily="34" charset="0"/>
              </a:rPr>
              <a:t> is composed of dark-</a:t>
            </a:r>
            <a:r>
              <a:rPr lang="en-GB" sz="1400" dirty="0" err="1">
                <a:solidFill>
                  <a:srgbClr val="FC8213"/>
                </a:solidFill>
                <a:latin typeface="Arial Nova" panose="020B0504020202020204" pitchFamily="34" charset="0"/>
              </a:rPr>
              <a:t>colored</a:t>
            </a:r>
            <a:r>
              <a:rPr lang="en-GB" sz="1400" dirty="0">
                <a:solidFill>
                  <a:srgbClr val="FC8213"/>
                </a:solidFill>
                <a:latin typeface="Arial Nova" panose="020B0504020202020204" pitchFamily="34" charset="0"/>
              </a:rPr>
              <a:t> sand dunes; </a:t>
            </a:r>
            <a:r>
              <a:rPr lang="en-GB" sz="1400" dirty="0" err="1">
                <a:solidFill>
                  <a:srgbClr val="FC8213"/>
                </a:solidFill>
                <a:latin typeface="Arial Nova" panose="020B0504020202020204" pitchFamily="34" charset="0"/>
              </a:rPr>
              <a:t>Adiri</a:t>
            </a:r>
            <a:r>
              <a:rPr lang="en-GB" sz="1400" dirty="0">
                <a:solidFill>
                  <a:srgbClr val="FC8213"/>
                </a:solidFill>
                <a:latin typeface="Arial Nova" panose="020B0504020202020204" pitchFamily="34" charset="0"/>
              </a:rPr>
              <a:t> is a bright albedo feature</a:t>
            </a:r>
          </a:p>
        </p:txBody>
      </p:sp>
    </p:spTree>
    <p:extLst>
      <p:ext uri="{BB962C8B-B14F-4D97-AF65-F5344CB8AC3E}">
        <p14:creationId xmlns:p14="http://schemas.microsoft.com/office/powerpoint/2010/main" val="1168220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286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Direct Imaging of Exoplanets</a:t>
            </a:r>
            <a:endParaRPr sz="3800" b="1" dirty="0">
              <a:solidFill>
                <a:srgbClr val="FC8213"/>
              </a:solidFill>
              <a:latin typeface="Arial Nova" panose="020B0504020202020204" pitchFamily="34" charset="0"/>
            </a:endParaRPr>
          </a:p>
        </p:txBody>
      </p:sp>
      <p:sp>
        <p:nvSpPr>
          <p:cNvPr id="7" name="TextBox 6">
            <a:extLst>
              <a:ext uri="{FF2B5EF4-FFF2-40B4-BE49-F238E27FC236}">
                <a16:creationId xmlns:a16="http://schemas.microsoft.com/office/drawing/2014/main" id="{A8ADE2E0-845F-20A1-E731-9404B7A7B6A1}"/>
              </a:ext>
            </a:extLst>
          </p:cNvPr>
          <p:cNvSpPr txBox="1"/>
          <p:nvPr/>
        </p:nvSpPr>
        <p:spPr>
          <a:xfrm>
            <a:off x="2286000" y="5706070"/>
            <a:ext cx="4572000" cy="923330"/>
          </a:xfrm>
          <a:prstGeom prst="rect">
            <a:avLst/>
          </a:prstGeom>
          <a:noFill/>
        </p:spPr>
        <p:txBody>
          <a:bodyPr wrap="square">
            <a:spAutoFit/>
          </a:bodyPr>
          <a:lstStyle/>
          <a:p>
            <a:pPr marL="12700" algn="ctr">
              <a:spcBef>
                <a:spcPts val="95"/>
              </a:spcBef>
            </a:pPr>
            <a:r>
              <a:rPr lang="en-GB" sz="1800" dirty="0">
                <a:solidFill>
                  <a:srgbClr val="FC8213"/>
                </a:solidFill>
                <a:latin typeface="Arial Nova" panose="020B0504020202020204" pitchFamily="34" charset="0"/>
              </a:rPr>
              <a:t>HR 8799 hosts four ‘super-Jupiter’ planets with orbital periods ranging from decades to centuries (Wang, 2017)</a:t>
            </a:r>
          </a:p>
        </p:txBody>
      </p:sp>
      <p:pic>
        <p:nvPicPr>
          <p:cNvPr id="22532" name="Picture 4">
            <a:extLst>
              <a:ext uri="{FF2B5EF4-FFF2-40B4-BE49-F238E27FC236}">
                <a16:creationId xmlns:a16="http://schemas.microsoft.com/office/drawing/2014/main" id="{466423F9-51AB-3E6E-C990-D1A4A3CC6D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61" r="13250"/>
          <a:stretch/>
        </p:blipFill>
        <p:spPr bwMode="auto">
          <a:xfrm>
            <a:off x="1800000" y="1307306"/>
            <a:ext cx="5544000" cy="424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271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286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Direct Imaging of Exoplanets</a:t>
            </a:r>
            <a:endParaRPr sz="3800" b="1" dirty="0">
              <a:solidFill>
                <a:srgbClr val="FC8213"/>
              </a:solidFill>
              <a:latin typeface="Arial Nova" panose="020B0504020202020204" pitchFamily="34" charset="0"/>
            </a:endParaRPr>
          </a:p>
        </p:txBody>
      </p:sp>
      <p:pic>
        <p:nvPicPr>
          <p:cNvPr id="21506" name="Picture 2">
            <a:extLst>
              <a:ext uri="{FF2B5EF4-FFF2-40B4-BE49-F238E27FC236}">
                <a16:creationId xmlns:a16="http://schemas.microsoft.com/office/drawing/2014/main" id="{DE279B56-3EA5-3600-5C97-BF113945D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1028700"/>
            <a:ext cx="4686300" cy="4686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ADE2E0-845F-20A1-E731-9404B7A7B6A1}"/>
              </a:ext>
            </a:extLst>
          </p:cNvPr>
          <p:cNvSpPr txBox="1"/>
          <p:nvPr/>
        </p:nvSpPr>
        <p:spPr>
          <a:xfrm>
            <a:off x="2286000" y="5829300"/>
            <a:ext cx="4572000" cy="923330"/>
          </a:xfrm>
          <a:prstGeom prst="rect">
            <a:avLst/>
          </a:prstGeom>
          <a:noFill/>
        </p:spPr>
        <p:txBody>
          <a:bodyPr wrap="square">
            <a:spAutoFit/>
          </a:bodyPr>
          <a:lstStyle/>
          <a:p>
            <a:pPr marL="12700" algn="ctr">
              <a:spcBef>
                <a:spcPts val="95"/>
              </a:spcBef>
            </a:pPr>
            <a:r>
              <a:rPr lang="en-GB" sz="1800" dirty="0">
                <a:solidFill>
                  <a:srgbClr val="FC8213"/>
                </a:solidFill>
                <a:latin typeface="Arial Nova" panose="020B0504020202020204" pitchFamily="34" charset="0"/>
              </a:rPr>
              <a:t>HR 8799 hosts four ‘super-Jupiter’ planets with orbital periods ranging from decades to centuries (Wang, 2017), </a:t>
            </a:r>
          </a:p>
        </p:txBody>
      </p:sp>
    </p:spTree>
    <p:extLst>
      <p:ext uri="{BB962C8B-B14F-4D97-AF65-F5344CB8AC3E}">
        <p14:creationId xmlns:p14="http://schemas.microsoft.com/office/powerpoint/2010/main" val="4251503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286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Direct Imaging of Exoplanets</a:t>
            </a:r>
            <a:endParaRPr sz="3800" b="1" dirty="0">
              <a:solidFill>
                <a:srgbClr val="FC8213"/>
              </a:solidFill>
              <a:latin typeface="Arial Nova" panose="020B0504020202020204" pitchFamily="34" charset="0"/>
            </a:endParaRPr>
          </a:p>
        </p:txBody>
      </p:sp>
      <p:sp>
        <p:nvSpPr>
          <p:cNvPr id="7" name="TextBox 6">
            <a:extLst>
              <a:ext uri="{FF2B5EF4-FFF2-40B4-BE49-F238E27FC236}">
                <a16:creationId xmlns:a16="http://schemas.microsoft.com/office/drawing/2014/main" id="{A8ADE2E0-845F-20A1-E731-9404B7A7B6A1}"/>
              </a:ext>
            </a:extLst>
          </p:cNvPr>
          <p:cNvSpPr txBox="1"/>
          <p:nvPr/>
        </p:nvSpPr>
        <p:spPr>
          <a:xfrm>
            <a:off x="2286000" y="5722620"/>
            <a:ext cx="4572000" cy="923330"/>
          </a:xfrm>
          <a:prstGeom prst="rect">
            <a:avLst/>
          </a:prstGeom>
          <a:noFill/>
        </p:spPr>
        <p:txBody>
          <a:bodyPr wrap="square">
            <a:spAutoFit/>
          </a:bodyPr>
          <a:lstStyle/>
          <a:p>
            <a:pPr marL="12700" algn="ctr">
              <a:spcBef>
                <a:spcPts val="95"/>
              </a:spcBef>
            </a:pPr>
            <a:r>
              <a:rPr lang="en-GB" i="0" cap="all" dirty="0">
                <a:solidFill>
                  <a:srgbClr val="FC8213"/>
                </a:solidFill>
                <a:effectLst/>
                <a:latin typeface="Arial Nova" panose="020B0504020202020204" pitchFamily="34" charset="0"/>
              </a:rPr>
              <a:t>FOMALHAUT B (</a:t>
            </a:r>
            <a:r>
              <a:rPr lang="en-GB" i="0" dirty="0">
                <a:solidFill>
                  <a:srgbClr val="FC8213"/>
                </a:solidFill>
                <a:effectLst/>
                <a:latin typeface="Arial Nova" panose="020B0504020202020204" pitchFamily="34" charset="0"/>
              </a:rPr>
              <a:t>Hubble Space Telescope) 2,000-year-long, highly elliptical orbit (</a:t>
            </a:r>
            <a:r>
              <a:rPr lang="en-GB" i="1" dirty="0">
                <a:solidFill>
                  <a:srgbClr val="FC8213"/>
                </a:solidFill>
                <a:effectLst/>
                <a:latin typeface="Arial Nova" panose="020B0504020202020204" pitchFamily="34" charset="0"/>
              </a:rPr>
              <a:t>NASA, ESA, and P. </a:t>
            </a:r>
            <a:r>
              <a:rPr lang="en-GB" i="1" dirty="0" err="1">
                <a:solidFill>
                  <a:srgbClr val="FC8213"/>
                </a:solidFill>
                <a:effectLst/>
                <a:latin typeface="Arial Nova" panose="020B0504020202020204" pitchFamily="34" charset="0"/>
              </a:rPr>
              <a:t>Kalas</a:t>
            </a:r>
            <a:r>
              <a:rPr lang="en-GB" i="1" dirty="0">
                <a:solidFill>
                  <a:srgbClr val="FC8213"/>
                </a:solidFill>
                <a:effectLst/>
                <a:latin typeface="Arial Nova" panose="020B0504020202020204" pitchFamily="34" charset="0"/>
              </a:rPr>
              <a:t>)</a:t>
            </a:r>
            <a:endParaRPr lang="en-GB" sz="1800" dirty="0">
              <a:solidFill>
                <a:srgbClr val="FC8213"/>
              </a:solidFill>
              <a:latin typeface="Arial Nova" panose="020B0504020202020204" pitchFamily="34" charset="0"/>
            </a:endParaRPr>
          </a:p>
        </p:txBody>
      </p:sp>
      <p:pic>
        <p:nvPicPr>
          <p:cNvPr id="23558" name="Picture 6">
            <a:extLst>
              <a:ext uri="{FF2B5EF4-FFF2-40B4-BE49-F238E27FC236}">
                <a16:creationId xmlns:a16="http://schemas.microsoft.com/office/drawing/2014/main" id="{9E745AD9-6B98-9FBD-8CCB-A60FFCAA11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4975" y="1135380"/>
            <a:ext cx="5734050" cy="458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979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1524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Exoplanet Population</a:t>
            </a:r>
            <a:endParaRPr sz="3800" b="1" dirty="0">
              <a:solidFill>
                <a:srgbClr val="FC8213"/>
              </a:solidFill>
              <a:latin typeface="Arial Nova" panose="020B0504020202020204" pitchFamily="34" charset="0"/>
            </a:endParaRPr>
          </a:p>
        </p:txBody>
      </p:sp>
      <p:pic>
        <p:nvPicPr>
          <p:cNvPr id="16386" name="Picture 2">
            <a:extLst>
              <a:ext uri="{FF2B5EF4-FFF2-40B4-BE49-F238E27FC236}">
                <a16:creationId xmlns:a16="http://schemas.microsoft.com/office/drawing/2014/main" id="{F5D1FD61-8535-47B6-2411-80CE7A7CC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925" y="1038224"/>
            <a:ext cx="7600150" cy="4781551"/>
          </a:xfrm>
          <a:prstGeom prst="rect">
            <a:avLst/>
          </a:prstGeom>
          <a:noFill/>
          <a:ln w="25400">
            <a:solidFill>
              <a:srgbClr val="FC8213"/>
            </a:solidFill>
          </a:ln>
          <a:extLst>
            <a:ext uri="{909E8E84-426E-40DD-AFC4-6F175D3DCCD1}">
              <a14:hiddenFill xmlns:a14="http://schemas.microsoft.com/office/drawing/2010/main">
                <a:solidFill>
                  <a:srgbClr val="FFFFFF"/>
                </a:solidFill>
              </a14:hiddenFill>
            </a:ext>
          </a:extLst>
        </p:spPr>
      </p:pic>
      <p:sp>
        <p:nvSpPr>
          <p:cNvPr id="17" name="Google Shape;287;p47">
            <a:extLst>
              <a:ext uri="{FF2B5EF4-FFF2-40B4-BE49-F238E27FC236}">
                <a16:creationId xmlns:a16="http://schemas.microsoft.com/office/drawing/2014/main" id="{C9C70B09-1971-4C86-C9A9-10BB519EFF04}"/>
              </a:ext>
            </a:extLst>
          </p:cNvPr>
          <p:cNvSpPr txBox="1">
            <a:spLocks/>
          </p:cNvSpPr>
          <p:nvPr/>
        </p:nvSpPr>
        <p:spPr>
          <a:xfrm>
            <a:off x="5943600" y="5819775"/>
            <a:ext cx="3196771" cy="432761"/>
          </a:xfrm>
          <a:prstGeom prst="rect">
            <a:avLst/>
          </a:prstGeom>
          <a:noFill/>
          <a:ln>
            <a:noFill/>
          </a:ln>
        </p:spPr>
        <p:txBody>
          <a:bodyPr spcFirstLastPara="1" wrap="square" lIns="91425" tIns="45700" rIns="91425" bIns="45700" anchor="t" anchorCtr="0">
            <a:noAutofit/>
          </a:bodyPr>
          <a:lstStyle>
            <a:lvl1pPr marL="0">
              <a:defRPr sz="2400" b="1" i="0">
                <a:solidFill>
                  <a:srgbClr val="FFFF00"/>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1" algn="l" rtl="0">
              <a:buClr>
                <a:schemeClr val="lt1"/>
              </a:buClr>
              <a:buFont typeface="Montserrat"/>
              <a:buNone/>
            </a:pPr>
            <a:r>
              <a:rPr lang="en-GB" sz="1600" b="1" dirty="0">
                <a:solidFill>
                  <a:srgbClr val="FC8213"/>
                </a:solidFill>
                <a:latin typeface="Arial Nova" panose="020B0504020202020204" pitchFamily="34" charset="0"/>
                <a:ea typeface="Varela Round"/>
                <a:cs typeface="Varela Round"/>
                <a:sym typeface="Varela Round"/>
              </a:rPr>
              <a:t>Credit: Hugh Osborn</a:t>
            </a:r>
          </a:p>
        </p:txBody>
      </p:sp>
    </p:spTree>
    <p:extLst>
      <p:ext uri="{BB962C8B-B14F-4D97-AF65-F5344CB8AC3E}">
        <p14:creationId xmlns:p14="http://schemas.microsoft.com/office/powerpoint/2010/main" val="3149556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762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Exoplanet Population (Dec 2022)</a:t>
            </a:r>
            <a:endParaRPr sz="3800" b="1" dirty="0">
              <a:solidFill>
                <a:srgbClr val="FC8213"/>
              </a:solidFill>
              <a:latin typeface="Arial Nova" panose="020B0504020202020204" pitchFamily="34" charset="0"/>
            </a:endParaRPr>
          </a:p>
        </p:txBody>
      </p:sp>
      <p:pic>
        <p:nvPicPr>
          <p:cNvPr id="5" name="Picture 18">
            <a:extLst>
              <a:ext uri="{FF2B5EF4-FFF2-40B4-BE49-F238E27FC236}">
                <a16:creationId xmlns:a16="http://schemas.microsoft.com/office/drawing/2014/main" id="{37D53E1E-8257-CBBD-DE67-08BD6A40FA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4911067" y="3851606"/>
            <a:ext cx="3775732" cy="2873375"/>
          </a:xfrm>
          <a:prstGeom prst="rect">
            <a:avLst/>
          </a:prstGeom>
          <a:noFill/>
          <a:ln w="22225">
            <a:solidFill>
              <a:srgbClr val="FC8213"/>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FD7BBC4E-2DE4-BABD-6A26-2D5E8E36DD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4911067" y="901894"/>
            <a:ext cx="3775732" cy="2873375"/>
          </a:xfrm>
          <a:prstGeom prst="rect">
            <a:avLst/>
          </a:prstGeom>
          <a:noFill/>
          <a:ln w="22225">
            <a:solidFill>
              <a:srgbClr val="FC8213"/>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
            <a:extLst>
              <a:ext uri="{FF2B5EF4-FFF2-40B4-BE49-F238E27FC236}">
                <a16:creationId xmlns:a16="http://schemas.microsoft.com/office/drawing/2014/main" id="{3A33D7A8-CFB1-2852-D73B-851320C59F3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491468" y="925267"/>
            <a:ext cx="3775732" cy="2873375"/>
          </a:xfrm>
          <a:prstGeom prst="rect">
            <a:avLst/>
          </a:prstGeom>
          <a:noFill/>
          <a:ln w="22225">
            <a:solidFill>
              <a:srgbClr val="FC8213"/>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13">
            <a:extLst>
              <a:ext uri="{FF2B5EF4-FFF2-40B4-BE49-F238E27FC236}">
                <a16:creationId xmlns:a16="http://schemas.microsoft.com/office/drawing/2014/main" id="{A3BDE2D7-8055-11FD-FB13-39BD2EA27B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746" y="3876153"/>
            <a:ext cx="3743702" cy="2848828"/>
          </a:xfrm>
          <a:prstGeom prst="rect">
            <a:avLst/>
          </a:prstGeom>
          <a:noFill/>
          <a:ln w="22225">
            <a:solidFill>
              <a:srgbClr val="FC821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70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Google Shape;305;p12">
            <a:extLst>
              <a:ext uri="{FF2B5EF4-FFF2-40B4-BE49-F238E27FC236}">
                <a16:creationId xmlns:a16="http://schemas.microsoft.com/office/drawing/2014/main" id="{733ECB6B-0032-3D12-BFBD-917AE4639924}"/>
              </a:ext>
            </a:extLst>
          </p:cNvPr>
          <p:cNvPicPr preferRelativeResize="0"/>
          <p:nvPr/>
        </p:nvPicPr>
        <p:blipFill rotWithShape="1">
          <a:blip r:embed="rId2">
            <a:alphaModFix/>
          </a:blip>
          <a:srcRect/>
          <a:stretch/>
        </p:blipFill>
        <p:spPr>
          <a:xfrm>
            <a:off x="1287302" y="851660"/>
            <a:ext cx="6569395" cy="5154679"/>
          </a:xfrm>
          <a:prstGeom prst="rect">
            <a:avLst/>
          </a:prstGeom>
          <a:noFill/>
          <a:ln w="19050" cap="flat" cmpd="sng">
            <a:solidFill>
              <a:srgbClr val="2F1E86"/>
            </a:solidFill>
            <a:prstDash val="solid"/>
            <a:round/>
            <a:headEnd type="none" w="sm" len="sm"/>
            <a:tailEnd type="none" w="sm" len="sm"/>
          </a:ln>
        </p:spPr>
      </p:pic>
      <p:sp>
        <p:nvSpPr>
          <p:cNvPr id="3" name="object 2">
            <a:extLst>
              <a:ext uri="{FF2B5EF4-FFF2-40B4-BE49-F238E27FC236}">
                <a16:creationId xmlns:a16="http://schemas.microsoft.com/office/drawing/2014/main" id="{8808E9DF-48F5-7188-BB0D-C3658A4F8910}"/>
              </a:ext>
            </a:extLst>
          </p:cNvPr>
          <p:cNvSpPr txBox="1">
            <a:spLocks noGrp="1"/>
          </p:cNvSpPr>
          <p:nvPr>
            <p:ph type="title"/>
          </p:nvPr>
        </p:nvSpPr>
        <p:spPr>
          <a:xfrm>
            <a:off x="304800" y="762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Host-Star Exoplanet Population</a:t>
            </a:r>
            <a:endParaRPr sz="3800" b="1"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224702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458" name="Picture 2" descr="Small Planets Come in Two Sizes">
            <a:extLst>
              <a:ext uri="{FF2B5EF4-FFF2-40B4-BE49-F238E27FC236}">
                <a16:creationId xmlns:a16="http://schemas.microsoft.com/office/drawing/2014/main" id="{67F7489A-20E6-2DDE-E764-1CCE00DFF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43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4583FDD-1FA3-CFD0-E6F1-5912E557EEB3}"/>
              </a:ext>
            </a:extLst>
          </p:cNvPr>
          <p:cNvSpPr txBox="1">
            <a:spLocks noGrp="1"/>
          </p:cNvSpPr>
          <p:nvPr>
            <p:ph type="title"/>
          </p:nvPr>
        </p:nvSpPr>
        <p:spPr>
          <a:xfrm>
            <a:off x="304800" y="76200"/>
            <a:ext cx="8686800"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Searching for Life</a:t>
            </a:r>
            <a:endParaRPr sz="3800" b="1" dirty="0">
              <a:solidFill>
                <a:srgbClr val="FC8213"/>
              </a:solidFill>
              <a:latin typeface="Arial Nova" panose="020B0504020202020204" pitchFamily="34" charset="0"/>
            </a:endParaRPr>
          </a:p>
        </p:txBody>
      </p:sp>
      <p:pic>
        <p:nvPicPr>
          <p:cNvPr id="10" name="Picture 16">
            <a:extLst>
              <a:ext uri="{FF2B5EF4-FFF2-40B4-BE49-F238E27FC236}">
                <a16:creationId xmlns:a16="http://schemas.microsoft.com/office/drawing/2014/main" id="{ACFB6B2A-3135-E225-62C1-7F2AE79C2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52599" y="1295400"/>
            <a:ext cx="5807535" cy="4419600"/>
          </a:xfrm>
          <a:prstGeom prst="rect">
            <a:avLst/>
          </a:prstGeom>
          <a:noFill/>
          <a:ln w="25400">
            <a:solidFill>
              <a:srgbClr val="FC8213"/>
            </a:solidFill>
            <a:miter lim="800000"/>
            <a:headEnd/>
            <a:tailEnd/>
          </a:ln>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2233E8DF-3ACC-6C8A-88C2-5F472755A7C8}"/>
              </a:ext>
            </a:extLst>
          </p:cNvPr>
          <p:cNvCxnSpPr>
            <a:cxnSpLocks/>
          </p:cNvCxnSpPr>
          <p:nvPr/>
        </p:nvCxnSpPr>
        <p:spPr bwMode="auto">
          <a:xfrm>
            <a:off x="2321921" y="4407197"/>
            <a:ext cx="4982133" cy="0"/>
          </a:xfrm>
          <a:prstGeom prst="line">
            <a:avLst/>
          </a:prstGeom>
          <a:noFill/>
          <a:ln w="25400" cap="flat" cmpd="sng" algn="ctr">
            <a:solidFill>
              <a:srgbClr val="FC8213"/>
            </a:solidFill>
            <a:prstDash val="solid"/>
          </a:ln>
          <a:effectLst/>
        </p:spPr>
      </p:cxnSp>
      <p:cxnSp>
        <p:nvCxnSpPr>
          <p:cNvPr id="12" name="Straight Connector 11">
            <a:extLst>
              <a:ext uri="{FF2B5EF4-FFF2-40B4-BE49-F238E27FC236}">
                <a16:creationId xmlns:a16="http://schemas.microsoft.com/office/drawing/2014/main" id="{636611C4-E308-7473-EEF1-482721E969AA}"/>
              </a:ext>
            </a:extLst>
          </p:cNvPr>
          <p:cNvCxnSpPr>
            <a:cxnSpLocks/>
          </p:cNvCxnSpPr>
          <p:nvPr/>
        </p:nvCxnSpPr>
        <p:spPr bwMode="auto">
          <a:xfrm>
            <a:off x="2337925" y="4096242"/>
            <a:ext cx="4979847" cy="0"/>
          </a:xfrm>
          <a:prstGeom prst="line">
            <a:avLst/>
          </a:prstGeom>
          <a:noFill/>
          <a:ln w="25400" cap="flat" cmpd="sng" algn="ctr">
            <a:solidFill>
              <a:srgbClr val="FC8213"/>
            </a:solidFill>
            <a:prstDash val="solid"/>
          </a:ln>
          <a:effectLst/>
        </p:spPr>
      </p:cxnSp>
      <p:sp>
        <p:nvSpPr>
          <p:cNvPr id="13" name="TextBox 19">
            <a:extLst>
              <a:ext uri="{FF2B5EF4-FFF2-40B4-BE49-F238E27FC236}">
                <a16:creationId xmlns:a16="http://schemas.microsoft.com/office/drawing/2014/main" id="{3AA90694-8A5C-6A14-DCA9-7A58BD887583}"/>
              </a:ext>
            </a:extLst>
          </p:cNvPr>
          <p:cNvSpPr txBox="1">
            <a:spLocks noChangeArrowheads="1"/>
          </p:cNvSpPr>
          <p:nvPr/>
        </p:nvSpPr>
        <p:spPr bwMode="auto">
          <a:xfrm>
            <a:off x="6479971" y="4114800"/>
            <a:ext cx="764479" cy="425210"/>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1400" b="0" i="0" u="none" strike="noStrike" kern="1200" cap="none" spc="0" normalizeH="0" baseline="0" noProof="0" dirty="0">
                <a:ln>
                  <a:noFill/>
                </a:ln>
                <a:solidFill>
                  <a:srgbClr val="333399"/>
                </a:solidFill>
                <a:effectLst/>
                <a:uLnTx/>
                <a:uFillTx/>
                <a:latin typeface="Arial" panose="020B0604020202020204" pitchFamily="34" charset="0"/>
                <a:ea typeface="+mn-ea"/>
                <a:cs typeface="Arial" panose="020B0604020202020204" pitchFamily="34" charset="0"/>
              </a:rPr>
              <a:t>CHZ</a:t>
            </a:r>
          </a:p>
        </p:txBody>
      </p:sp>
      <p:sp>
        <p:nvSpPr>
          <p:cNvPr id="14" name="Rectangle 13">
            <a:extLst>
              <a:ext uri="{FF2B5EF4-FFF2-40B4-BE49-F238E27FC236}">
                <a16:creationId xmlns:a16="http://schemas.microsoft.com/office/drawing/2014/main" id="{82E1022F-9E10-7306-CB62-212A6B48D0F0}"/>
              </a:ext>
            </a:extLst>
          </p:cNvPr>
          <p:cNvSpPr/>
          <p:nvPr/>
        </p:nvSpPr>
        <p:spPr bwMode="auto">
          <a:xfrm>
            <a:off x="5426895" y="2669509"/>
            <a:ext cx="1803993" cy="434422"/>
          </a:xfrm>
          <a:prstGeom prst="rect">
            <a:avLst/>
          </a:prstGeom>
          <a:solidFill>
            <a:srgbClr val="FFFFFF"/>
          </a:soli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2873970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4583FDD-1FA3-CFD0-E6F1-5912E557EEB3}"/>
              </a:ext>
            </a:extLst>
          </p:cNvPr>
          <p:cNvSpPr txBox="1">
            <a:spLocks noGrp="1"/>
          </p:cNvSpPr>
          <p:nvPr>
            <p:ph type="title"/>
          </p:nvPr>
        </p:nvSpPr>
        <p:spPr>
          <a:xfrm>
            <a:off x="304800" y="76200"/>
            <a:ext cx="8686800"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Searching for Life</a:t>
            </a:r>
            <a:endParaRPr sz="3800" b="1" dirty="0">
              <a:solidFill>
                <a:srgbClr val="FC8213"/>
              </a:solidFill>
              <a:latin typeface="Arial Nova" panose="020B0504020202020204" pitchFamily="34" charset="0"/>
            </a:endParaRPr>
          </a:p>
        </p:txBody>
      </p:sp>
      <p:pic>
        <p:nvPicPr>
          <p:cNvPr id="10" name="Picture 16">
            <a:extLst>
              <a:ext uri="{FF2B5EF4-FFF2-40B4-BE49-F238E27FC236}">
                <a16:creationId xmlns:a16="http://schemas.microsoft.com/office/drawing/2014/main" id="{ACFB6B2A-3135-E225-62C1-7F2AE79C2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52599" y="1295400"/>
            <a:ext cx="5807535" cy="4419600"/>
          </a:xfrm>
          <a:prstGeom prst="rect">
            <a:avLst/>
          </a:prstGeom>
          <a:noFill/>
          <a:ln w="25400">
            <a:solidFill>
              <a:srgbClr val="FC8213"/>
            </a:solidFill>
            <a:miter lim="800000"/>
            <a:headEnd/>
            <a:tailEnd/>
          </a:ln>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2233E8DF-3ACC-6C8A-88C2-5F472755A7C8}"/>
              </a:ext>
            </a:extLst>
          </p:cNvPr>
          <p:cNvCxnSpPr>
            <a:cxnSpLocks/>
          </p:cNvCxnSpPr>
          <p:nvPr/>
        </p:nvCxnSpPr>
        <p:spPr bwMode="auto">
          <a:xfrm>
            <a:off x="2321921" y="4407197"/>
            <a:ext cx="4982133" cy="0"/>
          </a:xfrm>
          <a:prstGeom prst="line">
            <a:avLst/>
          </a:prstGeom>
          <a:noFill/>
          <a:ln w="25400" cap="flat" cmpd="sng" algn="ctr">
            <a:solidFill>
              <a:srgbClr val="FC8213"/>
            </a:solidFill>
            <a:prstDash val="solid"/>
          </a:ln>
          <a:effectLst/>
        </p:spPr>
      </p:cxnSp>
      <p:cxnSp>
        <p:nvCxnSpPr>
          <p:cNvPr id="12" name="Straight Connector 11">
            <a:extLst>
              <a:ext uri="{FF2B5EF4-FFF2-40B4-BE49-F238E27FC236}">
                <a16:creationId xmlns:a16="http://schemas.microsoft.com/office/drawing/2014/main" id="{636611C4-E308-7473-EEF1-482721E969AA}"/>
              </a:ext>
            </a:extLst>
          </p:cNvPr>
          <p:cNvCxnSpPr>
            <a:cxnSpLocks/>
          </p:cNvCxnSpPr>
          <p:nvPr/>
        </p:nvCxnSpPr>
        <p:spPr bwMode="auto">
          <a:xfrm>
            <a:off x="2337925" y="4096242"/>
            <a:ext cx="4979847" cy="0"/>
          </a:xfrm>
          <a:prstGeom prst="line">
            <a:avLst/>
          </a:prstGeom>
          <a:noFill/>
          <a:ln w="25400" cap="flat" cmpd="sng" algn="ctr">
            <a:solidFill>
              <a:srgbClr val="FC8213"/>
            </a:solidFill>
            <a:prstDash val="solid"/>
          </a:ln>
          <a:effectLst/>
        </p:spPr>
      </p:cxnSp>
      <p:sp>
        <p:nvSpPr>
          <p:cNvPr id="13" name="TextBox 19">
            <a:extLst>
              <a:ext uri="{FF2B5EF4-FFF2-40B4-BE49-F238E27FC236}">
                <a16:creationId xmlns:a16="http://schemas.microsoft.com/office/drawing/2014/main" id="{3AA90694-8A5C-6A14-DCA9-7A58BD887583}"/>
              </a:ext>
            </a:extLst>
          </p:cNvPr>
          <p:cNvSpPr txBox="1">
            <a:spLocks noChangeArrowheads="1"/>
          </p:cNvSpPr>
          <p:nvPr/>
        </p:nvSpPr>
        <p:spPr bwMode="auto">
          <a:xfrm>
            <a:off x="6479971" y="4114800"/>
            <a:ext cx="764479" cy="425210"/>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1400" b="0" i="0" u="none" strike="noStrike" kern="1200" cap="none" spc="0" normalizeH="0" baseline="0" noProof="0" dirty="0">
                <a:ln>
                  <a:noFill/>
                </a:ln>
                <a:solidFill>
                  <a:srgbClr val="333399"/>
                </a:solidFill>
                <a:effectLst/>
                <a:uLnTx/>
                <a:uFillTx/>
                <a:latin typeface="Arial" panose="020B0604020202020204" pitchFamily="34" charset="0"/>
                <a:ea typeface="+mn-ea"/>
                <a:cs typeface="Arial" panose="020B0604020202020204" pitchFamily="34" charset="0"/>
              </a:rPr>
              <a:t>CHZ</a:t>
            </a:r>
          </a:p>
        </p:txBody>
      </p:sp>
      <p:sp>
        <p:nvSpPr>
          <p:cNvPr id="14" name="Rectangle 13">
            <a:extLst>
              <a:ext uri="{FF2B5EF4-FFF2-40B4-BE49-F238E27FC236}">
                <a16:creationId xmlns:a16="http://schemas.microsoft.com/office/drawing/2014/main" id="{82E1022F-9E10-7306-CB62-212A6B48D0F0}"/>
              </a:ext>
            </a:extLst>
          </p:cNvPr>
          <p:cNvSpPr/>
          <p:nvPr/>
        </p:nvSpPr>
        <p:spPr bwMode="auto">
          <a:xfrm>
            <a:off x="5426895" y="2669509"/>
            <a:ext cx="1803993" cy="434422"/>
          </a:xfrm>
          <a:prstGeom prst="rect">
            <a:avLst/>
          </a:prstGeom>
          <a:solidFill>
            <a:srgbClr val="FFFFFF"/>
          </a:soli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39916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
          <p:cNvSpPr/>
          <p:nvPr/>
        </p:nvSpPr>
        <p:spPr>
          <a:xfrm>
            <a:off x="8914295" y="3209318"/>
            <a:ext cx="439364" cy="439364"/>
          </a:xfrm>
          <a:prstGeom prst="ellipse">
            <a:avLst/>
          </a:prstGeom>
          <a:solidFill>
            <a:srgbClr val="F0E442"/>
          </a:solidFill>
          <a:ln w="57150" cap="flat" cmpd="sng">
            <a:solidFill>
              <a:srgbClr val="F0E442"/>
            </a:solidFill>
            <a:prstDash val="solid"/>
            <a:miter lim="800000"/>
            <a:headEnd type="none" w="sm" len="sm"/>
            <a:tailEnd type="none" w="sm" len="sm"/>
          </a:ln>
        </p:spPr>
        <p:txBody>
          <a:bodyPr spcFirstLastPara="1" wrap="square" lIns="68569" tIns="34275" rIns="68569" bIns="34275" anchor="ctr" anchorCtr="0">
            <a:noAutofit/>
          </a:bodyPr>
          <a:lstStyle/>
          <a:p>
            <a:pPr algn="ctr" rtl="0">
              <a:buClr>
                <a:schemeClr val="lt1"/>
              </a:buClr>
              <a:buSzPts val="1800"/>
            </a:pPr>
            <a:endParaRPr sz="1350">
              <a:solidFill>
                <a:srgbClr val="FC8213"/>
              </a:solidFill>
              <a:latin typeface="Calibri"/>
              <a:ea typeface="Calibri"/>
              <a:cs typeface="Calibri"/>
              <a:sym typeface="Calibri"/>
            </a:endParaRPr>
          </a:p>
        </p:txBody>
      </p:sp>
      <p:sp>
        <p:nvSpPr>
          <p:cNvPr id="176" name="Google Shape;176;p2"/>
          <p:cNvSpPr/>
          <p:nvPr/>
        </p:nvSpPr>
        <p:spPr>
          <a:xfrm>
            <a:off x="6533023" y="828045"/>
            <a:ext cx="5201908" cy="5201908"/>
          </a:xfrm>
          <a:prstGeom prst="ellipse">
            <a:avLst/>
          </a:prstGeom>
          <a:noFill/>
          <a:ln w="34925" cap="flat" cmpd="sng">
            <a:solidFill>
              <a:schemeClr val="bg1"/>
            </a:solidFill>
            <a:prstDash val="dash"/>
            <a:miter lim="800000"/>
            <a:headEnd type="none" w="sm" len="sm"/>
            <a:tailEnd type="none" w="sm" len="sm"/>
          </a:ln>
        </p:spPr>
        <p:txBody>
          <a:bodyPr spcFirstLastPara="1" wrap="square" lIns="68569" tIns="34275" rIns="68569" bIns="34275" anchor="ctr" anchorCtr="0">
            <a:noAutofit/>
          </a:bodyPr>
          <a:lstStyle/>
          <a:p>
            <a:pPr algn="ctr" rtl="0">
              <a:buClr>
                <a:schemeClr val="lt1"/>
              </a:buClr>
              <a:buSzPts val="1800"/>
            </a:pPr>
            <a:endParaRPr sz="1350">
              <a:solidFill>
                <a:srgbClr val="FC8213"/>
              </a:solidFill>
              <a:latin typeface="Calibri"/>
              <a:ea typeface="Calibri"/>
              <a:cs typeface="Calibri"/>
              <a:sym typeface="Calibri"/>
            </a:endParaRPr>
          </a:p>
        </p:txBody>
      </p:sp>
      <p:sp>
        <p:nvSpPr>
          <p:cNvPr id="177" name="Google Shape;177;p2"/>
          <p:cNvSpPr/>
          <p:nvPr/>
        </p:nvSpPr>
        <p:spPr>
          <a:xfrm>
            <a:off x="8532260" y="2826220"/>
            <a:ext cx="1203434" cy="1203434"/>
          </a:xfrm>
          <a:prstGeom prst="ellipse">
            <a:avLst/>
          </a:prstGeom>
          <a:noFill/>
          <a:ln w="34925" cap="flat" cmpd="sng">
            <a:solidFill>
              <a:schemeClr val="bg1"/>
            </a:solidFill>
            <a:prstDash val="dash"/>
            <a:miter lim="800000"/>
            <a:headEnd type="none" w="sm" len="sm"/>
            <a:tailEnd type="none" w="sm" len="sm"/>
          </a:ln>
        </p:spPr>
        <p:txBody>
          <a:bodyPr spcFirstLastPara="1" wrap="square" lIns="68569" tIns="34275" rIns="68569" bIns="34275" anchor="ctr" anchorCtr="0">
            <a:noAutofit/>
          </a:bodyPr>
          <a:lstStyle/>
          <a:p>
            <a:pPr algn="ctr" rtl="0">
              <a:buClr>
                <a:schemeClr val="lt1"/>
              </a:buClr>
              <a:buSzPts val="1800"/>
            </a:pPr>
            <a:endParaRPr sz="1350">
              <a:solidFill>
                <a:srgbClr val="FC8213"/>
              </a:solidFill>
              <a:latin typeface="Calibri"/>
              <a:ea typeface="Calibri"/>
              <a:cs typeface="Calibri"/>
              <a:sym typeface="Calibri"/>
            </a:endParaRPr>
          </a:p>
        </p:txBody>
      </p:sp>
      <p:sp>
        <p:nvSpPr>
          <p:cNvPr id="178" name="Google Shape;178;p2"/>
          <p:cNvSpPr/>
          <p:nvPr/>
        </p:nvSpPr>
        <p:spPr>
          <a:xfrm>
            <a:off x="7229850" y="1524872"/>
            <a:ext cx="3808255" cy="3808255"/>
          </a:xfrm>
          <a:prstGeom prst="ellipse">
            <a:avLst/>
          </a:prstGeom>
          <a:noFill/>
          <a:ln w="34925" cap="flat" cmpd="sng">
            <a:solidFill>
              <a:schemeClr val="bg1"/>
            </a:solidFill>
            <a:prstDash val="dash"/>
            <a:miter lim="800000"/>
            <a:headEnd type="none" w="sm" len="sm"/>
            <a:tailEnd type="none" w="sm" len="sm"/>
          </a:ln>
        </p:spPr>
        <p:txBody>
          <a:bodyPr spcFirstLastPara="1" wrap="square" lIns="68569" tIns="34275" rIns="68569" bIns="34275" anchor="ctr" anchorCtr="0">
            <a:noAutofit/>
          </a:bodyPr>
          <a:lstStyle/>
          <a:p>
            <a:pPr algn="ctr" rtl="0">
              <a:buClr>
                <a:schemeClr val="lt1"/>
              </a:buClr>
              <a:buSzPts val="1800"/>
            </a:pPr>
            <a:endParaRPr sz="1350">
              <a:solidFill>
                <a:srgbClr val="FC8213"/>
              </a:solidFill>
              <a:latin typeface="Calibri"/>
              <a:ea typeface="Calibri"/>
              <a:cs typeface="Calibri"/>
              <a:sym typeface="Calibri"/>
            </a:endParaRPr>
          </a:p>
        </p:txBody>
      </p:sp>
      <p:pic>
        <p:nvPicPr>
          <p:cNvPr id="179" name="Google Shape;179;p2"/>
          <p:cNvPicPr preferRelativeResize="0"/>
          <p:nvPr/>
        </p:nvPicPr>
        <p:blipFill rotWithShape="1">
          <a:blip r:embed="rId3">
            <a:alphaModFix/>
          </a:blip>
          <a:srcRect/>
          <a:stretch/>
        </p:blipFill>
        <p:spPr>
          <a:xfrm>
            <a:off x="8368901" y="3287369"/>
            <a:ext cx="358982" cy="358982"/>
          </a:xfrm>
          <a:prstGeom prst="rect">
            <a:avLst/>
          </a:prstGeom>
          <a:noFill/>
          <a:ln>
            <a:noFill/>
          </a:ln>
        </p:spPr>
      </p:pic>
      <p:pic>
        <p:nvPicPr>
          <p:cNvPr id="180" name="Google Shape;180;p2"/>
          <p:cNvPicPr preferRelativeResize="0"/>
          <p:nvPr/>
        </p:nvPicPr>
        <p:blipFill rotWithShape="1">
          <a:blip r:embed="rId4">
            <a:alphaModFix/>
          </a:blip>
          <a:srcRect/>
          <a:stretch/>
        </p:blipFill>
        <p:spPr>
          <a:xfrm rot="-1193166">
            <a:off x="6171718" y="2826221"/>
            <a:ext cx="786642" cy="786643"/>
          </a:xfrm>
          <a:prstGeom prst="rect">
            <a:avLst/>
          </a:prstGeom>
          <a:noFill/>
          <a:ln>
            <a:noFill/>
          </a:ln>
        </p:spPr>
      </p:pic>
      <p:sp>
        <p:nvSpPr>
          <p:cNvPr id="181" name="Google Shape;181;p2"/>
          <p:cNvSpPr/>
          <p:nvPr/>
        </p:nvSpPr>
        <p:spPr>
          <a:xfrm rot="-5400000">
            <a:off x="7312295" y="1442425"/>
            <a:ext cx="3808258" cy="3973153"/>
          </a:xfrm>
          <a:prstGeom prst="blockArc">
            <a:avLst>
              <a:gd name="adj1" fmla="val 10815753"/>
              <a:gd name="adj2" fmla="val 22497"/>
              <a:gd name="adj3" fmla="val 5219"/>
            </a:avLst>
          </a:prstGeom>
          <a:solidFill>
            <a:srgbClr val="AA4499">
              <a:alpha val="784"/>
            </a:srgbClr>
          </a:solidFill>
          <a:ln>
            <a:noFill/>
          </a:ln>
        </p:spPr>
        <p:txBody>
          <a:bodyPr spcFirstLastPara="1" wrap="square" lIns="68569" tIns="34275" rIns="68569" bIns="34275" anchor="ctr" anchorCtr="0">
            <a:noAutofit/>
          </a:bodyPr>
          <a:lstStyle/>
          <a:p>
            <a:pPr algn="ctr" rtl="0">
              <a:buClr>
                <a:schemeClr val="lt1"/>
              </a:buClr>
              <a:buSzPts val="1800"/>
            </a:pPr>
            <a:endParaRPr sz="1350" b="1">
              <a:solidFill>
                <a:srgbClr val="FC8213"/>
              </a:solidFill>
              <a:latin typeface="Varela Round"/>
              <a:ea typeface="Varela Round"/>
              <a:cs typeface="Varela Round"/>
              <a:sym typeface="Varela Round"/>
            </a:endParaRPr>
          </a:p>
        </p:txBody>
      </p:sp>
      <p:sp>
        <p:nvSpPr>
          <p:cNvPr id="182" name="Google Shape;182;p2"/>
          <p:cNvSpPr txBox="1"/>
          <p:nvPr/>
        </p:nvSpPr>
        <p:spPr>
          <a:xfrm>
            <a:off x="7531379" y="2347033"/>
            <a:ext cx="1434434" cy="416444"/>
          </a:xfrm>
          <a:prstGeom prst="rect">
            <a:avLst/>
          </a:prstGeom>
          <a:noFill/>
          <a:ln>
            <a:noFill/>
          </a:ln>
        </p:spPr>
        <p:txBody>
          <a:bodyPr spcFirstLastPara="1" wrap="square" lIns="63581" tIns="31781" rIns="63581" bIns="31781" anchor="ctr" anchorCtr="0">
            <a:noAutofit/>
          </a:bodyPr>
          <a:lstStyle/>
          <a:p>
            <a:pPr algn="ctr" rtl="0">
              <a:lnSpc>
                <a:spcPct val="90000"/>
              </a:lnSpc>
              <a:buClr>
                <a:srgbClr val="2F1E86"/>
              </a:buClr>
              <a:buSzPts val="1800"/>
            </a:pPr>
            <a:r>
              <a:rPr lang="en-GB" b="0" i="0" u="none" strike="noStrike" cap="none" dirty="0">
                <a:solidFill>
                  <a:srgbClr val="FC8213"/>
                </a:solidFill>
                <a:latin typeface="Arial"/>
                <a:ea typeface="Arial"/>
                <a:cs typeface="Arial"/>
                <a:sym typeface="Arial"/>
              </a:rPr>
              <a:t>Habitable Zone</a:t>
            </a:r>
            <a:endParaRPr sz="100" dirty="0">
              <a:solidFill>
                <a:srgbClr val="FC8213"/>
              </a:solidFill>
              <a:latin typeface="Arial"/>
              <a:ea typeface="Arial"/>
              <a:cs typeface="Arial"/>
              <a:sym typeface="Arial"/>
            </a:endParaRPr>
          </a:p>
        </p:txBody>
      </p:sp>
      <p:pic>
        <p:nvPicPr>
          <p:cNvPr id="183" name="Google Shape;183;p2"/>
          <p:cNvPicPr preferRelativeResize="0"/>
          <p:nvPr/>
        </p:nvPicPr>
        <p:blipFill rotWithShape="1">
          <a:blip r:embed="rId5">
            <a:alphaModFix/>
          </a:blip>
          <a:srcRect/>
          <a:stretch/>
        </p:blipFill>
        <p:spPr>
          <a:xfrm>
            <a:off x="7546710" y="4491736"/>
            <a:ext cx="690377" cy="690377"/>
          </a:xfrm>
          <a:prstGeom prst="rect">
            <a:avLst/>
          </a:prstGeom>
          <a:noFill/>
          <a:ln>
            <a:noFill/>
          </a:ln>
        </p:spPr>
      </p:pic>
      <p:sp>
        <p:nvSpPr>
          <p:cNvPr id="185" name="Google Shape;185;p2"/>
          <p:cNvSpPr txBox="1"/>
          <p:nvPr/>
        </p:nvSpPr>
        <p:spPr>
          <a:xfrm>
            <a:off x="130811" y="1793394"/>
            <a:ext cx="4776567" cy="3624039"/>
          </a:xfrm>
          <a:prstGeom prst="rect">
            <a:avLst/>
          </a:prstGeom>
          <a:noFill/>
          <a:ln>
            <a:noFill/>
          </a:ln>
        </p:spPr>
        <p:txBody>
          <a:bodyPr spcFirstLastPara="1" wrap="square" lIns="68569" tIns="34275" rIns="68569" bIns="34275" anchor="t" anchorCtr="0">
            <a:spAutoFit/>
          </a:bodyPr>
          <a:lstStyle/>
          <a:p>
            <a:pPr marL="342900" indent="-196215" algn="l" rtl="0">
              <a:buClr>
                <a:srgbClr val="66FF33"/>
              </a:buClr>
              <a:buSzPts val="3080"/>
            </a:pPr>
            <a:endParaRPr sz="2100">
              <a:solidFill>
                <a:srgbClr val="FC8213"/>
              </a:solidFill>
              <a:latin typeface="Arial"/>
              <a:ea typeface="Arial"/>
              <a:cs typeface="Arial"/>
              <a:sym typeface="Arial"/>
            </a:endParaRPr>
          </a:p>
          <a:p>
            <a:pPr algn="l" rtl="0"/>
            <a:r>
              <a:rPr lang="en-GB" sz="2100">
                <a:solidFill>
                  <a:srgbClr val="FC8213"/>
                </a:solidFill>
                <a:latin typeface="Arial"/>
                <a:ea typeface="Arial"/>
                <a:cs typeface="Arial"/>
                <a:sym typeface="Arial"/>
              </a:rPr>
              <a:t>The distance from a star where:</a:t>
            </a:r>
            <a:endParaRPr>
              <a:solidFill>
                <a:srgbClr val="FC8213"/>
              </a:solidFill>
            </a:endParaRPr>
          </a:p>
          <a:p>
            <a:pPr marL="385763" indent="-239078" algn="l" rtl="0">
              <a:buClr>
                <a:srgbClr val="AA4499"/>
              </a:buClr>
              <a:buSzPts val="3080"/>
            </a:pPr>
            <a:endParaRPr sz="2100">
              <a:solidFill>
                <a:srgbClr val="FC8213"/>
              </a:solidFill>
              <a:latin typeface="Arial"/>
              <a:ea typeface="Arial"/>
              <a:cs typeface="Arial"/>
              <a:sym typeface="Arial"/>
            </a:endParaRPr>
          </a:p>
          <a:p>
            <a:pPr marL="385763" indent="-385763" algn="l" rtl="0">
              <a:buClr>
                <a:srgbClr val="AA4499"/>
              </a:buClr>
              <a:buSzPts val="3080"/>
              <a:buFont typeface="Arial"/>
              <a:buChar char="•"/>
            </a:pPr>
            <a:r>
              <a:rPr lang="en-GB" sz="2100">
                <a:solidFill>
                  <a:srgbClr val="FC8213"/>
                </a:solidFill>
                <a:latin typeface="Arial"/>
                <a:ea typeface="Arial"/>
                <a:cs typeface="Arial"/>
                <a:sym typeface="Arial"/>
              </a:rPr>
              <a:t>Delicious liquid water exists…</a:t>
            </a:r>
            <a:endParaRPr>
              <a:solidFill>
                <a:srgbClr val="FC8213"/>
              </a:solidFill>
            </a:endParaRPr>
          </a:p>
          <a:p>
            <a:pPr marL="342900" indent="-196215" algn="l" rtl="0">
              <a:buClr>
                <a:srgbClr val="AA4499"/>
              </a:buClr>
              <a:buSzPts val="3080"/>
            </a:pPr>
            <a:endParaRPr sz="2100">
              <a:solidFill>
                <a:srgbClr val="FC8213"/>
              </a:solidFill>
              <a:latin typeface="Arial"/>
              <a:ea typeface="Arial"/>
              <a:cs typeface="Arial"/>
              <a:sym typeface="Arial"/>
            </a:endParaRPr>
          </a:p>
          <a:p>
            <a:pPr marL="342900" indent="-342900" algn="l" rtl="0">
              <a:buClr>
                <a:srgbClr val="AA4499"/>
              </a:buClr>
              <a:buSzPts val="3080"/>
              <a:buFont typeface="Arial"/>
              <a:buChar char="•"/>
            </a:pPr>
            <a:r>
              <a:rPr lang="en-GB" sz="2100">
                <a:solidFill>
                  <a:srgbClr val="FC8213"/>
                </a:solidFill>
                <a:latin typeface="Arial"/>
                <a:ea typeface="Arial"/>
                <a:cs typeface="Arial"/>
                <a:sym typeface="Arial"/>
              </a:rPr>
              <a:t>…on the </a:t>
            </a:r>
            <a:r>
              <a:rPr lang="en-GB" sz="2100" i="1">
                <a:solidFill>
                  <a:srgbClr val="FC8213"/>
                </a:solidFill>
                <a:latin typeface="Arial"/>
                <a:ea typeface="Arial"/>
                <a:cs typeface="Arial"/>
                <a:sym typeface="Arial"/>
              </a:rPr>
              <a:t>surface</a:t>
            </a:r>
            <a:r>
              <a:rPr lang="en-GB" sz="2100">
                <a:solidFill>
                  <a:srgbClr val="FC8213"/>
                </a:solidFill>
                <a:latin typeface="Arial"/>
                <a:ea typeface="Arial"/>
                <a:cs typeface="Arial"/>
                <a:sym typeface="Arial"/>
              </a:rPr>
              <a:t> of a planet…</a:t>
            </a:r>
            <a:endParaRPr>
              <a:solidFill>
                <a:srgbClr val="FC8213"/>
              </a:solidFill>
            </a:endParaRPr>
          </a:p>
          <a:p>
            <a:pPr marL="342900" indent="-196215" algn="l" rtl="0">
              <a:buClr>
                <a:srgbClr val="AA4499"/>
              </a:buClr>
              <a:buSzPts val="3080"/>
            </a:pPr>
            <a:endParaRPr sz="2100">
              <a:solidFill>
                <a:srgbClr val="FC8213"/>
              </a:solidFill>
              <a:latin typeface="Arial"/>
              <a:ea typeface="Arial"/>
              <a:cs typeface="Arial"/>
              <a:sym typeface="Arial"/>
            </a:endParaRPr>
          </a:p>
          <a:p>
            <a:pPr marL="342900" indent="-342900" algn="l" rtl="0">
              <a:buClr>
                <a:srgbClr val="AA4499"/>
              </a:buClr>
              <a:buSzPts val="3080"/>
              <a:buFont typeface="Arial"/>
              <a:buChar char="•"/>
            </a:pPr>
            <a:r>
              <a:rPr lang="en-GB" sz="2100">
                <a:solidFill>
                  <a:srgbClr val="FC8213"/>
                </a:solidFill>
                <a:latin typeface="Arial"/>
                <a:ea typeface="Arial"/>
                <a:cs typeface="Arial"/>
                <a:sym typeface="Arial"/>
              </a:rPr>
              <a:t>…with an atmosphere and composition like the Earth.</a:t>
            </a:r>
            <a:endParaRPr>
              <a:solidFill>
                <a:srgbClr val="FC8213"/>
              </a:solidFill>
            </a:endParaRPr>
          </a:p>
          <a:p>
            <a:pPr marL="342900" indent="-196215" algn="l" rtl="0">
              <a:buClr>
                <a:srgbClr val="66FF33"/>
              </a:buClr>
              <a:buSzPts val="3080"/>
            </a:pPr>
            <a:endParaRPr sz="2100">
              <a:solidFill>
                <a:srgbClr val="FC8213"/>
              </a:solidFill>
              <a:latin typeface="Arial"/>
              <a:ea typeface="Arial"/>
              <a:cs typeface="Arial"/>
              <a:sym typeface="Arial"/>
            </a:endParaRPr>
          </a:p>
          <a:p>
            <a:pPr marL="342900" indent="-196215" algn="l" rtl="0">
              <a:buClr>
                <a:srgbClr val="66FF33"/>
              </a:buClr>
              <a:buSzPts val="3080"/>
            </a:pPr>
            <a:endParaRPr sz="2100">
              <a:solidFill>
                <a:srgbClr val="FC8213"/>
              </a:solidFill>
              <a:latin typeface="Arial"/>
              <a:ea typeface="Arial"/>
              <a:cs typeface="Arial"/>
              <a:sym typeface="Arial"/>
            </a:endParaRPr>
          </a:p>
        </p:txBody>
      </p:sp>
      <p:cxnSp>
        <p:nvCxnSpPr>
          <p:cNvPr id="186" name="Google Shape;186;p2"/>
          <p:cNvCxnSpPr/>
          <p:nvPr/>
        </p:nvCxnSpPr>
        <p:spPr>
          <a:xfrm>
            <a:off x="282390" y="5577163"/>
            <a:ext cx="4289611" cy="0"/>
          </a:xfrm>
          <a:prstGeom prst="straightConnector1">
            <a:avLst/>
          </a:prstGeom>
          <a:noFill/>
          <a:ln w="19050" cap="flat" cmpd="sng">
            <a:solidFill>
              <a:srgbClr val="AA4499"/>
            </a:solidFill>
            <a:prstDash val="solid"/>
            <a:miter lim="800000"/>
            <a:headEnd type="none" w="sm" len="sm"/>
            <a:tailEnd type="none" w="sm" len="sm"/>
          </a:ln>
        </p:spPr>
      </p:cxnSp>
      <p:sp>
        <p:nvSpPr>
          <p:cNvPr id="187" name="Google Shape;187;p2"/>
          <p:cNvSpPr/>
          <p:nvPr/>
        </p:nvSpPr>
        <p:spPr>
          <a:xfrm>
            <a:off x="217086" y="5577163"/>
            <a:ext cx="3338895" cy="207719"/>
          </a:xfrm>
          <a:prstGeom prst="rect">
            <a:avLst/>
          </a:prstGeom>
          <a:noFill/>
          <a:ln>
            <a:noFill/>
          </a:ln>
        </p:spPr>
        <p:txBody>
          <a:bodyPr spcFirstLastPara="1" wrap="square" lIns="68569" tIns="34275" rIns="68569" bIns="34275" anchor="t" anchorCtr="0">
            <a:spAutoFit/>
          </a:bodyPr>
          <a:lstStyle/>
          <a:p>
            <a:pPr algn="l" rtl="0">
              <a:buClr>
                <a:srgbClr val="000000"/>
              </a:buClr>
              <a:buSzPts val="1200"/>
            </a:pPr>
            <a:r>
              <a:rPr lang="en-GB" sz="900" baseline="30000">
                <a:solidFill>
                  <a:srgbClr val="FC8213"/>
                </a:solidFill>
                <a:latin typeface="Arial"/>
                <a:ea typeface="Arial"/>
                <a:cs typeface="Arial"/>
                <a:sym typeface="Arial"/>
              </a:rPr>
              <a:t>*</a:t>
            </a:r>
            <a:r>
              <a:rPr lang="en-GB" sz="900">
                <a:solidFill>
                  <a:srgbClr val="FC8213"/>
                </a:solidFill>
                <a:latin typeface="Arial"/>
                <a:ea typeface="Arial"/>
                <a:cs typeface="Arial"/>
                <a:sym typeface="Arial"/>
              </a:rPr>
              <a:t>Kasting </a:t>
            </a:r>
            <a:r>
              <a:rPr lang="en-GB" sz="900" i="1">
                <a:solidFill>
                  <a:srgbClr val="FC8213"/>
                </a:solidFill>
                <a:latin typeface="Arial"/>
                <a:ea typeface="Arial"/>
                <a:cs typeface="Arial"/>
                <a:sym typeface="Arial"/>
              </a:rPr>
              <a:t>et al</a:t>
            </a:r>
            <a:r>
              <a:rPr lang="en-GB" sz="900">
                <a:solidFill>
                  <a:srgbClr val="FC8213"/>
                </a:solidFill>
                <a:latin typeface="Arial"/>
                <a:ea typeface="Arial"/>
                <a:cs typeface="Arial"/>
                <a:sym typeface="Arial"/>
              </a:rPr>
              <a:t>. (1993) – </a:t>
            </a:r>
            <a:r>
              <a:rPr lang="en-GB" sz="900" i="1">
                <a:solidFill>
                  <a:srgbClr val="FC8213"/>
                </a:solidFill>
                <a:latin typeface="Arial"/>
                <a:ea typeface="Arial"/>
                <a:cs typeface="Arial"/>
                <a:sym typeface="Arial"/>
              </a:rPr>
              <a:t>Icarus</a:t>
            </a:r>
            <a:r>
              <a:rPr lang="en-GB" sz="900">
                <a:solidFill>
                  <a:srgbClr val="FC8213"/>
                </a:solidFill>
                <a:latin typeface="Arial"/>
                <a:ea typeface="Arial"/>
                <a:cs typeface="Arial"/>
                <a:sym typeface="Arial"/>
              </a:rPr>
              <a:t>; Kopparapu </a:t>
            </a:r>
            <a:r>
              <a:rPr lang="en-GB" sz="900" i="1">
                <a:solidFill>
                  <a:srgbClr val="FC8213"/>
                </a:solidFill>
                <a:latin typeface="Arial"/>
                <a:ea typeface="Arial"/>
                <a:cs typeface="Arial"/>
                <a:sym typeface="Arial"/>
              </a:rPr>
              <a:t>et al</a:t>
            </a:r>
            <a:r>
              <a:rPr lang="en-GB" sz="900">
                <a:solidFill>
                  <a:srgbClr val="FC8213"/>
                </a:solidFill>
                <a:latin typeface="Arial"/>
                <a:ea typeface="Arial"/>
                <a:cs typeface="Arial"/>
                <a:sym typeface="Arial"/>
              </a:rPr>
              <a:t>., (2013) - </a:t>
            </a:r>
            <a:r>
              <a:rPr lang="en-GB" sz="900" i="1">
                <a:solidFill>
                  <a:srgbClr val="FC8213"/>
                </a:solidFill>
                <a:latin typeface="Arial"/>
                <a:ea typeface="Arial"/>
                <a:cs typeface="Arial"/>
                <a:sym typeface="Arial"/>
              </a:rPr>
              <a:t>ApJ</a:t>
            </a:r>
            <a:r>
              <a:rPr lang="en-GB" sz="900">
                <a:solidFill>
                  <a:srgbClr val="FC8213"/>
                </a:solidFill>
                <a:latin typeface="Arial"/>
                <a:ea typeface="Arial"/>
                <a:cs typeface="Arial"/>
                <a:sym typeface="Arial"/>
              </a:rPr>
              <a:t> </a:t>
            </a:r>
            <a:endParaRPr sz="900">
              <a:solidFill>
                <a:srgbClr val="FC8213"/>
              </a:solidFill>
              <a:latin typeface="Arial"/>
              <a:ea typeface="Arial"/>
              <a:cs typeface="Arial"/>
              <a:sym typeface="Arial"/>
            </a:endParaRPr>
          </a:p>
        </p:txBody>
      </p:sp>
      <p:sp>
        <p:nvSpPr>
          <p:cNvPr id="188" name="Google Shape;188;p2"/>
          <p:cNvSpPr txBox="1"/>
          <p:nvPr/>
        </p:nvSpPr>
        <p:spPr>
          <a:xfrm>
            <a:off x="6721790" y="5746520"/>
            <a:ext cx="1335041" cy="267078"/>
          </a:xfrm>
          <a:prstGeom prst="rect">
            <a:avLst/>
          </a:prstGeom>
          <a:noFill/>
          <a:ln>
            <a:noFill/>
          </a:ln>
        </p:spPr>
        <p:txBody>
          <a:bodyPr spcFirstLastPara="1" wrap="square" lIns="63581" tIns="31781" rIns="63581" bIns="31781" anchor="ctr" anchorCtr="0">
            <a:noAutofit/>
          </a:bodyPr>
          <a:lstStyle/>
          <a:p>
            <a:pPr algn="ctr" rtl="0">
              <a:lnSpc>
                <a:spcPct val="90000"/>
              </a:lnSpc>
              <a:buClr>
                <a:srgbClr val="AA4499"/>
              </a:buClr>
              <a:buSzPts val="1100"/>
            </a:pPr>
            <a:r>
              <a:rPr lang="en-GB" sz="825">
                <a:solidFill>
                  <a:srgbClr val="FC8213"/>
                </a:solidFill>
                <a:latin typeface="Arial"/>
                <a:ea typeface="Arial"/>
                <a:cs typeface="Arial"/>
                <a:sym typeface="Arial"/>
              </a:rPr>
              <a:t>not to scale</a:t>
            </a:r>
            <a:endParaRPr sz="100">
              <a:solidFill>
                <a:srgbClr val="FC8213"/>
              </a:solidFill>
              <a:latin typeface="Arial"/>
              <a:ea typeface="Arial"/>
              <a:cs typeface="Arial"/>
              <a:sym typeface="Arial"/>
            </a:endParaRPr>
          </a:p>
        </p:txBody>
      </p:sp>
      <p:sp>
        <p:nvSpPr>
          <p:cNvPr id="2" name="Block Arc 1">
            <a:extLst>
              <a:ext uri="{FF2B5EF4-FFF2-40B4-BE49-F238E27FC236}">
                <a16:creationId xmlns:a16="http://schemas.microsoft.com/office/drawing/2014/main" id="{E3CE35EA-B5C2-158E-E39B-229E0F200EE2}"/>
              </a:ext>
            </a:extLst>
          </p:cNvPr>
          <p:cNvSpPr/>
          <p:nvPr/>
        </p:nvSpPr>
        <p:spPr>
          <a:xfrm rot="16200000">
            <a:off x="7265227" y="1449148"/>
            <a:ext cx="3808258" cy="3973153"/>
          </a:xfrm>
          <a:prstGeom prst="blockArc">
            <a:avLst>
              <a:gd name="adj1" fmla="val 10815753"/>
              <a:gd name="adj2" fmla="val 21571437"/>
              <a:gd name="adj3" fmla="val 275"/>
            </a:avLst>
          </a:prstGeom>
          <a:solidFill>
            <a:srgbClr val="AA4499">
              <a:alpha val="1000"/>
            </a:srgbClr>
          </a:solidFill>
          <a:ln>
            <a:noFill/>
          </a:ln>
          <a:effectLst>
            <a:glow rad="508000">
              <a:srgbClr val="AA4499">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defRPr/>
            </a:pPr>
            <a:endParaRPr lang="en-GB" sz="1350" b="1" kern="1200">
              <a:solidFill>
                <a:srgbClr val="FC8213"/>
              </a:solidFill>
              <a:latin typeface="Varela Round" panose="02000000000000000000" charset="-79"/>
              <a:cs typeface="Varela Round" panose="02000000000000000000" charset="-79"/>
            </a:endParaRPr>
          </a:p>
        </p:txBody>
      </p:sp>
      <p:sp>
        <p:nvSpPr>
          <p:cNvPr id="3" name="object 2">
            <a:extLst>
              <a:ext uri="{FF2B5EF4-FFF2-40B4-BE49-F238E27FC236}">
                <a16:creationId xmlns:a16="http://schemas.microsoft.com/office/drawing/2014/main" id="{A5153707-36F1-7111-E14C-FD4D1485B873}"/>
              </a:ext>
            </a:extLst>
          </p:cNvPr>
          <p:cNvSpPr txBox="1">
            <a:spLocks/>
          </p:cNvSpPr>
          <p:nvPr/>
        </p:nvSpPr>
        <p:spPr>
          <a:xfrm>
            <a:off x="304800" y="76200"/>
            <a:ext cx="8686800" cy="596958"/>
          </a:xfrm>
          <a:prstGeom prst="rect">
            <a:avLst/>
          </a:prstGeom>
        </p:spPr>
        <p:txBody>
          <a:bodyPr vert="horz" wrap="square" lIns="0" tIns="12065" rIns="0" bIns="0" rtlCol="0" anchor="b">
            <a:spAutoFit/>
          </a:bodyPr>
          <a:lstStyle>
            <a:lvl1pPr algn="ctr">
              <a:defRPr sz="4500" b="0" i="0">
                <a:solidFill>
                  <a:schemeClr val="tx1"/>
                </a:solidFill>
                <a:latin typeface="Times New Roman"/>
                <a:ea typeface="+mj-ea"/>
                <a:cs typeface="Times New Roman"/>
              </a:defRPr>
            </a:lvl1pPr>
          </a:lstStyle>
          <a:p>
            <a:pPr marL="12700">
              <a:spcBef>
                <a:spcPts val="95"/>
              </a:spcBef>
            </a:pPr>
            <a:r>
              <a:rPr lang="en-GB" sz="3800" b="1" dirty="0">
                <a:solidFill>
                  <a:srgbClr val="FC8213"/>
                </a:solidFill>
                <a:latin typeface="Arial Nova" panose="020B0504020202020204" pitchFamily="34" charset="0"/>
              </a:rPr>
              <a:t>The Habitable Zone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descr="Graphical user interface, application&#10;&#10;Description automatically generated">
            <a:extLst>
              <a:ext uri="{FF2B5EF4-FFF2-40B4-BE49-F238E27FC236}">
                <a16:creationId xmlns:a16="http://schemas.microsoft.com/office/drawing/2014/main" id="{961AD706-F17B-2658-D431-ABD0A172C9B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38"/>
          <a:stretch/>
        </p:blipFill>
        <p:spPr>
          <a:xfrm>
            <a:off x="6908039" y="797400"/>
            <a:ext cx="2147417" cy="2916000"/>
          </a:xfrm>
          <a:prstGeom prst="rect">
            <a:avLst/>
          </a:prstGeom>
        </p:spPr>
      </p:pic>
      <p:sp>
        <p:nvSpPr>
          <p:cNvPr id="3" name="object 4">
            <a:extLst>
              <a:ext uri="{FF2B5EF4-FFF2-40B4-BE49-F238E27FC236}">
                <a16:creationId xmlns:a16="http://schemas.microsoft.com/office/drawing/2014/main" id="{6A4142BC-9FCC-167E-B429-7B75A9214CB6}"/>
              </a:ext>
            </a:extLst>
          </p:cNvPr>
          <p:cNvSpPr txBox="1">
            <a:spLocks/>
          </p:cNvSpPr>
          <p:nvPr/>
        </p:nvSpPr>
        <p:spPr>
          <a:xfrm>
            <a:off x="426530" y="224777"/>
            <a:ext cx="8290940" cy="382156"/>
          </a:xfrm>
          <a:prstGeom prst="rect">
            <a:avLst/>
          </a:prstGeom>
        </p:spPr>
        <p:txBody>
          <a:bodyPr vert="horz" wrap="square" lIns="0" tIns="12700" rIns="0" bIns="0" rtlCol="0">
            <a:spAutoFit/>
          </a:bodyPr>
          <a:lstStyle>
            <a:lvl1pPr>
              <a:defRPr sz="3200" b="0" i="0">
                <a:solidFill>
                  <a:schemeClr val="tx1"/>
                </a:solidFill>
                <a:latin typeface="Times New Roman"/>
                <a:ea typeface="+mj-ea"/>
                <a:cs typeface="Times New Roman"/>
              </a:defRPr>
            </a:lvl1pPr>
          </a:lstStyle>
          <a:p>
            <a:pPr marR="142240" algn="ctr">
              <a:spcBef>
                <a:spcPts val="100"/>
              </a:spcBef>
            </a:pPr>
            <a:r>
              <a:rPr lang="en-GB" sz="2400" b="1" dirty="0">
                <a:solidFill>
                  <a:srgbClr val="FC8213"/>
                </a:solidFill>
                <a:latin typeface="Arial Nova" panose="020B0504020202020204" pitchFamily="34" charset="0"/>
              </a:rPr>
              <a:t>#ExoCup2022 – Proxima Centauri b wins!</a:t>
            </a:r>
            <a:endParaRPr lang="en-GB" sz="2400" dirty="0">
              <a:solidFill>
                <a:srgbClr val="FC8213"/>
              </a:solidFill>
              <a:latin typeface="Arial Nova" panose="020B0504020202020204" pitchFamily="34" charset="0"/>
            </a:endParaRPr>
          </a:p>
        </p:txBody>
      </p:sp>
      <p:pic>
        <p:nvPicPr>
          <p:cNvPr id="2050" name="Picture 2">
            <a:extLst>
              <a:ext uri="{FF2B5EF4-FFF2-40B4-BE49-F238E27FC236}">
                <a16:creationId xmlns:a16="http://schemas.microsoft.com/office/drawing/2014/main" id="{C40CAA72-96A4-6141-0A81-E8C82C757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2400" y="1299970"/>
            <a:ext cx="4472188" cy="4642882"/>
          </a:xfrm>
          <a:prstGeom prst="rect">
            <a:avLst/>
          </a:prstGeom>
          <a:noFill/>
          <a:ln w="38100">
            <a:solidFill>
              <a:srgbClr val="FC8213"/>
            </a:solidFill>
          </a:ln>
          <a:extLst>
            <a:ext uri="{909E8E84-426E-40DD-AFC4-6F175D3DCCD1}">
              <a14:hiddenFill xmlns:a14="http://schemas.microsoft.com/office/drawing/2010/main">
                <a:solidFill>
                  <a:srgbClr val="FFFFFF"/>
                </a:solidFill>
              </a14:hiddenFill>
            </a:ext>
          </a:extLst>
        </p:spPr>
      </p:pic>
      <p:pic>
        <p:nvPicPr>
          <p:cNvPr id="8" name="Picture 7" descr="Graphical user interface, application&#10;&#10;Description automatically generated">
            <a:extLst>
              <a:ext uri="{FF2B5EF4-FFF2-40B4-BE49-F238E27FC236}">
                <a16:creationId xmlns:a16="http://schemas.microsoft.com/office/drawing/2014/main" id="{6E7882A3-DBAA-A13C-5CEB-95AA081538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351"/>
          <a:stretch/>
        </p:blipFill>
        <p:spPr>
          <a:xfrm>
            <a:off x="4718005" y="797400"/>
            <a:ext cx="2167316" cy="291600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E4D666D2-3C31-38EE-DFC6-2451CEDB7E0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38"/>
          <a:stretch/>
        </p:blipFill>
        <p:spPr>
          <a:xfrm>
            <a:off x="4727955" y="3713400"/>
            <a:ext cx="2147417" cy="2916000"/>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5EA0EB18-C0D0-7FC1-00C7-C467193E7F2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008"/>
          <a:stretch/>
        </p:blipFill>
        <p:spPr>
          <a:xfrm>
            <a:off x="6908039" y="3713400"/>
            <a:ext cx="2159761" cy="2916000"/>
          </a:xfrm>
          <a:prstGeom prst="rect">
            <a:avLst/>
          </a:prstGeom>
          <a:ln w="25400">
            <a:solidFill>
              <a:srgbClr val="FC8213"/>
            </a:solidFill>
          </a:ln>
        </p:spPr>
      </p:pic>
      <p:sp>
        <p:nvSpPr>
          <p:cNvPr id="4" name="Multiplication Sign 3">
            <a:extLst>
              <a:ext uri="{FF2B5EF4-FFF2-40B4-BE49-F238E27FC236}">
                <a16:creationId xmlns:a16="http://schemas.microsoft.com/office/drawing/2014/main" id="{28DC9FD8-9913-6D11-4DE0-184BC7D26510}"/>
              </a:ext>
            </a:extLst>
          </p:cNvPr>
          <p:cNvSpPr/>
          <p:nvPr/>
        </p:nvSpPr>
        <p:spPr>
          <a:xfrm>
            <a:off x="4699349" y="4114800"/>
            <a:ext cx="2230461" cy="2132986"/>
          </a:xfrm>
          <a:prstGeom prst="mathMultiply">
            <a:avLst/>
          </a:prstGeom>
          <a:solidFill>
            <a:srgbClr val="AB3B08">
              <a:alpha val="56000"/>
            </a:srgbClr>
          </a:solidFill>
          <a:ln>
            <a:solidFill>
              <a:srgbClr val="AB3B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Multiplication Sign 3">
            <a:extLst>
              <a:ext uri="{FF2B5EF4-FFF2-40B4-BE49-F238E27FC236}">
                <a16:creationId xmlns:a16="http://schemas.microsoft.com/office/drawing/2014/main" id="{C8C47CA3-21DA-FF0A-AC36-F1DC626BD9ED}"/>
              </a:ext>
            </a:extLst>
          </p:cNvPr>
          <p:cNvSpPr/>
          <p:nvPr/>
        </p:nvSpPr>
        <p:spPr>
          <a:xfrm>
            <a:off x="4686432" y="1379714"/>
            <a:ext cx="2230461" cy="2132986"/>
          </a:xfrm>
          <a:prstGeom prst="mathMultiply">
            <a:avLst/>
          </a:prstGeom>
          <a:solidFill>
            <a:srgbClr val="AB3B08">
              <a:alpha val="56000"/>
            </a:srgbClr>
          </a:solidFill>
          <a:ln>
            <a:solidFill>
              <a:srgbClr val="AB3B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3">
            <a:extLst>
              <a:ext uri="{FF2B5EF4-FFF2-40B4-BE49-F238E27FC236}">
                <a16:creationId xmlns:a16="http://schemas.microsoft.com/office/drawing/2014/main" id="{C6633F25-6A4C-FA73-F1C4-C391B1DB098C}"/>
              </a:ext>
            </a:extLst>
          </p:cNvPr>
          <p:cNvSpPr/>
          <p:nvPr/>
        </p:nvSpPr>
        <p:spPr>
          <a:xfrm>
            <a:off x="6824995" y="1379714"/>
            <a:ext cx="2230461" cy="2132986"/>
          </a:xfrm>
          <a:prstGeom prst="mathMultiply">
            <a:avLst/>
          </a:prstGeom>
          <a:solidFill>
            <a:srgbClr val="AB3B08">
              <a:alpha val="56000"/>
            </a:srgbClr>
          </a:solidFill>
          <a:ln>
            <a:solidFill>
              <a:srgbClr val="AB3B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95159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25" name="Picture 24">
            <a:extLst>
              <a:ext uri="{FF2B5EF4-FFF2-40B4-BE49-F238E27FC236}">
                <a16:creationId xmlns:a16="http://schemas.microsoft.com/office/drawing/2014/main" id="{3C3BE998-4F12-F6DF-FF1C-61678F7065B6}"/>
              </a:ext>
            </a:extLst>
          </p:cNvPr>
          <p:cNvPicPr>
            <a:picLocks noChangeAspect="1"/>
          </p:cNvPicPr>
          <p:nvPr/>
        </p:nvPicPr>
        <p:blipFill>
          <a:blip r:embed="rId3"/>
          <a:stretch>
            <a:fillRect/>
          </a:stretch>
        </p:blipFill>
        <p:spPr>
          <a:xfrm>
            <a:off x="2487631" y="1021862"/>
            <a:ext cx="5029200" cy="2407138"/>
          </a:xfrm>
          <a:prstGeom prst="rect">
            <a:avLst/>
          </a:prstGeom>
        </p:spPr>
      </p:pic>
      <p:pic>
        <p:nvPicPr>
          <p:cNvPr id="26" name="Google Shape;197;p3">
            <a:extLst>
              <a:ext uri="{FF2B5EF4-FFF2-40B4-BE49-F238E27FC236}">
                <a16:creationId xmlns:a16="http://schemas.microsoft.com/office/drawing/2014/main" id="{8E97098F-B564-F316-6C0D-87275FD4624B}"/>
              </a:ext>
            </a:extLst>
          </p:cNvPr>
          <p:cNvPicPr preferRelativeResize="0"/>
          <p:nvPr/>
        </p:nvPicPr>
        <p:blipFill rotWithShape="1">
          <a:blip r:embed="rId4">
            <a:alphaModFix/>
          </a:blip>
          <a:srcRect l="4867" r="8081"/>
          <a:stretch/>
        </p:blipFill>
        <p:spPr>
          <a:xfrm>
            <a:off x="3048000" y="3657600"/>
            <a:ext cx="3908462" cy="2966590"/>
          </a:xfrm>
          <a:prstGeom prst="rect">
            <a:avLst/>
          </a:prstGeom>
          <a:noFill/>
          <a:ln w="25400">
            <a:solidFill>
              <a:srgbClr val="FC8213"/>
            </a:solidFill>
          </a:ln>
        </p:spPr>
      </p:pic>
      <p:sp>
        <p:nvSpPr>
          <p:cNvPr id="27" name="object 2">
            <a:extLst>
              <a:ext uri="{FF2B5EF4-FFF2-40B4-BE49-F238E27FC236}">
                <a16:creationId xmlns:a16="http://schemas.microsoft.com/office/drawing/2014/main" id="{28D49EA5-655C-189A-B5CE-2609B547B9FF}"/>
              </a:ext>
            </a:extLst>
          </p:cNvPr>
          <p:cNvSpPr txBox="1">
            <a:spLocks/>
          </p:cNvSpPr>
          <p:nvPr/>
        </p:nvSpPr>
        <p:spPr>
          <a:xfrm>
            <a:off x="0" y="76200"/>
            <a:ext cx="9144000" cy="596958"/>
          </a:xfrm>
          <a:prstGeom prst="rect">
            <a:avLst/>
          </a:prstGeom>
        </p:spPr>
        <p:txBody>
          <a:bodyPr vert="horz" wrap="square" lIns="0" tIns="12065" rIns="0" bIns="0" rtlCol="0" anchor="b">
            <a:spAutoFit/>
          </a:bodyPr>
          <a:lstStyle>
            <a:lvl1pPr algn="ctr">
              <a:defRPr sz="4500" b="0" i="0">
                <a:solidFill>
                  <a:schemeClr val="tx1"/>
                </a:solidFill>
                <a:latin typeface="Times New Roman"/>
                <a:ea typeface="+mj-ea"/>
                <a:cs typeface="Times New Roman"/>
              </a:defRPr>
            </a:lvl1pPr>
          </a:lstStyle>
          <a:p>
            <a:pPr marL="12700">
              <a:spcBef>
                <a:spcPts val="95"/>
              </a:spcBef>
            </a:pPr>
            <a:r>
              <a:rPr lang="en-GB" sz="3800" b="1" dirty="0">
                <a:solidFill>
                  <a:srgbClr val="FC8213"/>
                </a:solidFill>
                <a:latin typeface="Arial Nova" panose="020B0504020202020204" pitchFamily="34" charset="0"/>
              </a:rPr>
              <a:t>Habitability in Time</a:t>
            </a:r>
          </a:p>
        </p:txBody>
      </p:sp>
    </p:spTree>
    <p:extLst>
      <p:ext uri="{BB962C8B-B14F-4D97-AF65-F5344CB8AC3E}">
        <p14:creationId xmlns:p14="http://schemas.microsoft.com/office/powerpoint/2010/main" val="1576048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4583FDD-1FA3-CFD0-E6F1-5912E557EEB3}"/>
              </a:ext>
            </a:extLst>
          </p:cNvPr>
          <p:cNvSpPr txBox="1">
            <a:spLocks noGrp="1"/>
          </p:cNvSpPr>
          <p:nvPr>
            <p:ph type="title"/>
          </p:nvPr>
        </p:nvSpPr>
        <p:spPr>
          <a:xfrm>
            <a:off x="304800" y="76200"/>
            <a:ext cx="8686800"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Searching for Life</a:t>
            </a:r>
            <a:endParaRPr sz="3800" b="1" dirty="0">
              <a:solidFill>
                <a:srgbClr val="FC8213"/>
              </a:solidFill>
              <a:latin typeface="Arial Nova" panose="020B0504020202020204" pitchFamily="34" charset="0"/>
            </a:endParaRPr>
          </a:p>
        </p:txBody>
      </p:sp>
      <p:pic>
        <p:nvPicPr>
          <p:cNvPr id="24580" name="Picture 4" descr="An image showing the exoplanets of the TRAPPIST-1 planetary system based on NASA Spitzer data. ">
            <a:extLst>
              <a:ext uri="{FF2B5EF4-FFF2-40B4-BE49-F238E27FC236}">
                <a16:creationId xmlns:a16="http://schemas.microsoft.com/office/drawing/2014/main" id="{433AF094-4BB4-E1FF-74D7-5CFF73500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BB69C1-4260-6D77-CAAA-CF9EC17115CA}"/>
              </a:ext>
            </a:extLst>
          </p:cNvPr>
          <p:cNvSpPr txBox="1"/>
          <p:nvPr/>
        </p:nvSpPr>
        <p:spPr>
          <a:xfrm>
            <a:off x="2200356" y="935251"/>
            <a:ext cx="4743287" cy="415498"/>
          </a:xfrm>
          <a:prstGeom prst="rect">
            <a:avLst/>
          </a:prstGeom>
          <a:noFill/>
        </p:spPr>
        <p:txBody>
          <a:bodyPr wrap="square" rtlCol="0">
            <a:spAutoFit/>
          </a:bodyPr>
          <a:lstStyle/>
          <a:p>
            <a:pPr algn="ctr" defTabSz="685800" rtl="0">
              <a:buClr>
                <a:srgbClr val="66FF33"/>
              </a:buClr>
              <a:buSzPct val="110000"/>
              <a:defRPr/>
            </a:pPr>
            <a:r>
              <a:rPr lang="en-GB" sz="2100" kern="1200" dirty="0">
                <a:solidFill>
                  <a:srgbClr val="FC8213"/>
                </a:solidFill>
                <a:latin typeface="Arial Nova" panose="020B0504020202020204" pitchFamily="34" charset="0"/>
              </a:rPr>
              <a:t>TRAPPIST 1</a:t>
            </a:r>
            <a:endParaRPr lang="en-US" sz="1200" kern="1200"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3608755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4583FDD-1FA3-CFD0-E6F1-5912E557EEB3}"/>
              </a:ext>
            </a:extLst>
          </p:cNvPr>
          <p:cNvSpPr txBox="1">
            <a:spLocks noGrp="1"/>
          </p:cNvSpPr>
          <p:nvPr>
            <p:ph type="title"/>
          </p:nvPr>
        </p:nvSpPr>
        <p:spPr>
          <a:xfrm>
            <a:off x="304800" y="76200"/>
            <a:ext cx="8686800"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Searching for Life</a:t>
            </a:r>
            <a:endParaRPr sz="3800" b="1" dirty="0">
              <a:solidFill>
                <a:srgbClr val="FC8213"/>
              </a:solidFill>
              <a:latin typeface="Arial Nova" panose="020B0504020202020204" pitchFamily="34" charset="0"/>
            </a:endParaRPr>
          </a:p>
        </p:txBody>
      </p:sp>
      <p:sp>
        <p:nvSpPr>
          <p:cNvPr id="3" name="TextBox 2">
            <a:extLst>
              <a:ext uri="{FF2B5EF4-FFF2-40B4-BE49-F238E27FC236}">
                <a16:creationId xmlns:a16="http://schemas.microsoft.com/office/drawing/2014/main" id="{3CBB69C1-4260-6D77-CAAA-CF9EC17115CA}"/>
              </a:ext>
            </a:extLst>
          </p:cNvPr>
          <p:cNvSpPr txBox="1"/>
          <p:nvPr/>
        </p:nvSpPr>
        <p:spPr>
          <a:xfrm>
            <a:off x="2200356" y="935251"/>
            <a:ext cx="4743287" cy="415498"/>
          </a:xfrm>
          <a:prstGeom prst="rect">
            <a:avLst/>
          </a:prstGeom>
          <a:noFill/>
        </p:spPr>
        <p:txBody>
          <a:bodyPr wrap="square" rtlCol="0">
            <a:spAutoFit/>
          </a:bodyPr>
          <a:lstStyle/>
          <a:p>
            <a:pPr algn="ctr" defTabSz="685800" rtl="0">
              <a:buClr>
                <a:srgbClr val="66FF33"/>
              </a:buClr>
              <a:buSzPct val="110000"/>
              <a:defRPr/>
            </a:pPr>
            <a:r>
              <a:rPr lang="en-GB" sz="2100" kern="1200" dirty="0">
                <a:solidFill>
                  <a:srgbClr val="FC8213"/>
                </a:solidFill>
                <a:latin typeface="Arial Nova" panose="020B0504020202020204" pitchFamily="34" charset="0"/>
              </a:rPr>
              <a:t>TRAPPIST 1</a:t>
            </a:r>
            <a:endParaRPr lang="en-US" sz="1200" kern="1200" dirty="0">
              <a:solidFill>
                <a:srgbClr val="FC8213"/>
              </a:solidFill>
              <a:latin typeface="Arial Nova" panose="020B0504020202020204" pitchFamily="34" charset="0"/>
            </a:endParaRPr>
          </a:p>
        </p:txBody>
      </p:sp>
      <p:pic>
        <p:nvPicPr>
          <p:cNvPr id="4" name="Picture 6" descr="Ssc2018 04d">
            <a:extLst>
              <a:ext uri="{FF2B5EF4-FFF2-40B4-BE49-F238E27FC236}">
                <a16:creationId xmlns:a16="http://schemas.microsoft.com/office/drawing/2014/main" id="{07448F75-38CF-90CB-9CC8-44A5909D7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361635"/>
            <a:ext cx="6343650" cy="507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232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4583FDD-1FA3-CFD0-E6F1-5912E557EEB3}"/>
              </a:ext>
            </a:extLst>
          </p:cNvPr>
          <p:cNvSpPr txBox="1">
            <a:spLocks noGrp="1"/>
          </p:cNvSpPr>
          <p:nvPr>
            <p:ph type="title"/>
          </p:nvPr>
        </p:nvSpPr>
        <p:spPr>
          <a:xfrm>
            <a:off x="304800" y="76200"/>
            <a:ext cx="8686800"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Searching for Life</a:t>
            </a:r>
            <a:endParaRPr sz="3800" b="1" dirty="0">
              <a:solidFill>
                <a:srgbClr val="FC8213"/>
              </a:solidFill>
              <a:latin typeface="Arial Nova" panose="020B0504020202020204" pitchFamily="34" charset="0"/>
            </a:endParaRPr>
          </a:p>
        </p:txBody>
      </p:sp>
      <p:sp>
        <p:nvSpPr>
          <p:cNvPr id="3" name="TextBox 2">
            <a:extLst>
              <a:ext uri="{FF2B5EF4-FFF2-40B4-BE49-F238E27FC236}">
                <a16:creationId xmlns:a16="http://schemas.microsoft.com/office/drawing/2014/main" id="{3CBB69C1-4260-6D77-CAAA-CF9EC17115CA}"/>
              </a:ext>
            </a:extLst>
          </p:cNvPr>
          <p:cNvSpPr txBox="1"/>
          <p:nvPr/>
        </p:nvSpPr>
        <p:spPr>
          <a:xfrm>
            <a:off x="2200356" y="935251"/>
            <a:ext cx="4743287" cy="415498"/>
          </a:xfrm>
          <a:prstGeom prst="rect">
            <a:avLst/>
          </a:prstGeom>
          <a:noFill/>
        </p:spPr>
        <p:txBody>
          <a:bodyPr wrap="square" rtlCol="0">
            <a:spAutoFit/>
          </a:bodyPr>
          <a:lstStyle/>
          <a:p>
            <a:pPr algn="ctr" defTabSz="685800" rtl="0">
              <a:buClr>
                <a:srgbClr val="66FF33"/>
              </a:buClr>
              <a:buSzPct val="110000"/>
              <a:defRPr/>
            </a:pPr>
            <a:r>
              <a:rPr lang="en-GB" sz="2100" kern="1200" dirty="0">
                <a:solidFill>
                  <a:srgbClr val="FC8213"/>
                </a:solidFill>
                <a:latin typeface="Arial Nova" panose="020B0504020202020204" pitchFamily="34" charset="0"/>
              </a:rPr>
              <a:t>TRAPPIST 1</a:t>
            </a:r>
            <a:endParaRPr lang="en-US" sz="1200" kern="1200" dirty="0">
              <a:solidFill>
                <a:srgbClr val="FC8213"/>
              </a:solidFill>
              <a:latin typeface="Arial Nova" panose="020B0504020202020204" pitchFamily="34" charset="0"/>
            </a:endParaRPr>
          </a:p>
        </p:txBody>
      </p:sp>
      <p:pic>
        <p:nvPicPr>
          <p:cNvPr id="30722" name="Picture 2" descr="Ssc2017 01e">
            <a:extLst>
              <a:ext uri="{FF2B5EF4-FFF2-40B4-BE49-F238E27FC236}">
                <a16:creationId xmlns:a16="http://schemas.microsoft.com/office/drawing/2014/main" id="{E9A6F2E0-20B4-CB3F-DF6C-F690B6C2A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12842"/>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821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4583FDD-1FA3-CFD0-E6F1-5912E557EEB3}"/>
              </a:ext>
            </a:extLst>
          </p:cNvPr>
          <p:cNvSpPr txBox="1">
            <a:spLocks noGrp="1"/>
          </p:cNvSpPr>
          <p:nvPr>
            <p:ph type="title"/>
          </p:nvPr>
        </p:nvSpPr>
        <p:spPr>
          <a:xfrm>
            <a:off x="304800" y="76200"/>
            <a:ext cx="8686800"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Searching for Life</a:t>
            </a:r>
            <a:endParaRPr sz="3800" b="1" dirty="0">
              <a:solidFill>
                <a:srgbClr val="FC8213"/>
              </a:solidFill>
              <a:latin typeface="Arial Nova" panose="020B0504020202020204" pitchFamily="34" charset="0"/>
            </a:endParaRPr>
          </a:p>
        </p:txBody>
      </p:sp>
      <p:sp>
        <p:nvSpPr>
          <p:cNvPr id="3" name="TextBox 2">
            <a:extLst>
              <a:ext uri="{FF2B5EF4-FFF2-40B4-BE49-F238E27FC236}">
                <a16:creationId xmlns:a16="http://schemas.microsoft.com/office/drawing/2014/main" id="{3CBB69C1-4260-6D77-CAAA-CF9EC17115CA}"/>
              </a:ext>
            </a:extLst>
          </p:cNvPr>
          <p:cNvSpPr txBox="1"/>
          <p:nvPr/>
        </p:nvSpPr>
        <p:spPr>
          <a:xfrm>
            <a:off x="2200356" y="935251"/>
            <a:ext cx="4743287" cy="415498"/>
          </a:xfrm>
          <a:prstGeom prst="rect">
            <a:avLst/>
          </a:prstGeom>
          <a:noFill/>
        </p:spPr>
        <p:txBody>
          <a:bodyPr wrap="square" rtlCol="0">
            <a:spAutoFit/>
          </a:bodyPr>
          <a:lstStyle/>
          <a:p>
            <a:pPr algn="ctr" defTabSz="685800" rtl="0">
              <a:buClr>
                <a:srgbClr val="66FF33"/>
              </a:buClr>
              <a:buSzPct val="110000"/>
              <a:defRPr/>
            </a:pPr>
            <a:r>
              <a:rPr lang="en-GB" sz="2100" kern="1200" dirty="0">
                <a:solidFill>
                  <a:srgbClr val="FC8213"/>
                </a:solidFill>
                <a:latin typeface="Arial Nova" panose="020B0504020202020204" pitchFamily="34" charset="0"/>
              </a:rPr>
              <a:t>TRAPPIST 1</a:t>
            </a:r>
            <a:endParaRPr lang="en-US" sz="1200" kern="1200" dirty="0">
              <a:solidFill>
                <a:srgbClr val="FC8213"/>
              </a:solidFill>
              <a:latin typeface="Arial Nova" panose="020B0504020202020204" pitchFamily="34" charset="0"/>
            </a:endParaRPr>
          </a:p>
        </p:txBody>
      </p:sp>
      <p:pic>
        <p:nvPicPr>
          <p:cNvPr id="27650" name="Picture 2" descr="T1D-poster-sm">
            <a:extLst>
              <a:ext uri="{FF2B5EF4-FFF2-40B4-BE49-F238E27FC236}">
                <a16:creationId xmlns:a16="http://schemas.microsoft.com/office/drawing/2014/main" id="{F7BFD833-7516-D991-239A-0078F79749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509" y="1612842"/>
            <a:ext cx="3137694"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Ssc2017 01c">
            <a:extLst>
              <a:ext uri="{FF2B5EF4-FFF2-40B4-BE49-F238E27FC236}">
                <a16:creationId xmlns:a16="http://schemas.microsoft.com/office/drawing/2014/main" id="{8B5F7A72-4E2D-66D0-10C9-A1C053C1D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237152"/>
            <a:ext cx="4953000" cy="27860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805671-723C-7AF9-B877-306977AE061A}"/>
              </a:ext>
            </a:extLst>
          </p:cNvPr>
          <p:cNvSpPr txBox="1"/>
          <p:nvPr/>
        </p:nvSpPr>
        <p:spPr>
          <a:xfrm>
            <a:off x="5229842" y="5181600"/>
            <a:ext cx="3943187" cy="307777"/>
          </a:xfrm>
          <a:prstGeom prst="rect">
            <a:avLst/>
          </a:prstGeom>
          <a:noFill/>
        </p:spPr>
        <p:txBody>
          <a:bodyPr wrap="square" rtlCol="0">
            <a:spAutoFit/>
          </a:bodyPr>
          <a:lstStyle/>
          <a:p>
            <a:pPr algn="ctr" defTabSz="685800" rtl="0">
              <a:buClr>
                <a:srgbClr val="66FF33"/>
              </a:buClr>
              <a:buSzPct val="110000"/>
              <a:defRPr/>
            </a:pPr>
            <a:r>
              <a:rPr lang="en-GB" sz="1400" kern="1200" dirty="0">
                <a:solidFill>
                  <a:srgbClr val="FC8213"/>
                </a:solidFill>
                <a:latin typeface="Arial Nova" panose="020B0504020202020204" pitchFamily="34" charset="0"/>
              </a:rPr>
              <a:t>Artists’ conception of TRAPPIST-1 system</a:t>
            </a:r>
            <a:endParaRPr lang="en-US" sz="900" kern="1200"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1002313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4583FDD-1FA3-CFD0-E6F1-5912E557EEB3}"/>
              </a:ext>
            </a:extLst>
          </p:cNvPr>
          <p:cNvSpPr txBox="1">
            <a:spLocks noGrp="1"/>
          </p:cNvSpPr>
          <p:nvPr>
            <p:ph type="title"/>
          </p:nvPr>
        </p:nvSpPr>
        <p:spPr>
          <a:xfrm>
            <a:off x="304800" y="76200"/>
            <a:ext cx="8686800"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Searching for Life</a:t>
            </a:r>
            <a:endParaRPr sz="3800" b="1" dirty="0">
              <a:solidFill>
                <a:srgbClr val="FC8213"/>
              </a:solidFill>
              <a:latin typeface="Arial Nova" panose="020B0504020202020204" pitchFamily="34" charset="0"/>
            </a:endParaRPr>
          </a:p>
        </p:txBody>
      </p:sp>
      <p:grpSp>
        <p:nvGrpSpPr>
          <p:cNvPr id="3" name="Group 11" descr="Sketches of the kinds of spectra that a Darwin-type instrument might obtain for different types of extrasolar planet. ">
            <a:extLst>
              <a:ext uri="{FF2B5EF4-FFF2-40B4-BE49-F238E27FC236}">
                <a16:creationId xmlns:a16="http://schemas.microsoft.com/office/drawing/2014/main" id="{B4BFF8DA-9C78-1570-73D6-4AD177B06174}"/>
              </a:ext>
            </a:extLst>
          </p:cNvPr>
          <p:cNvGrpSpPr>
            <a:grpSpLocks/>
          </p:cNvGrpSpPr>
          <p:nvPr/>
        </p:nvGrpSpPr>
        <p:grpSpPr bwMode="auto">
          <a:xfrm>
            <a:off x="207055" y="4529136"/>
            <a:ext cx="8701087" cy="2024064"/>
            <a:chOff x="262890" y="2365648"/>
            <a:chExt cx="8701111" cy="2023697"/>
          </a:xfrm>
        </p:grpSpPr>
        <p:pic>
          <p:nvPicPr>
            <p:cNvPr id="4" name="Picture 5" descr="Sketches of the kinds of spectra that a Darwin-type instrument might obtain for different types of extrasolar planet. ">
              <a:extLst>
                <a:ext uri="{FF2B5EF4-FFF2-40B4-BE49-F238E27FC236}">
                  <a16:creationId xmlns:a16="http://schemas.microsoft.com/office/drawing/2014/main" id="{24D02FE6-3F65-8151-C162-AC28C85542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890" y="2365648"/>
              <a:ext cx="8701111" cy="202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1667A1A-3AC0-122D-053B-886CBA30CF1A}"/>
                </a:ext>
              </a:extLst>
            </p:cNvPr>
            <p:cNvSpPr txBox="1">
              <a:spLocks noChangeArrowheads="1"/>
            </p:cNvSpPr>
            <p:nvPr/>
          </p:nvSpPr>
          <p:spPr bwMode="auto">
            <a:xfrm>
              <a:off x="354330" y="2446020"/>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(a)</a:t>
              </a:r>
            </a:p>
          </p:txBody>
        </p:sp>
        <p:sp>
          <p:nvSpPr>
            <p:cNvPr id="6" name="Rectangle 5">
              <a:extLst>
                <a:ext uri="{FF2B5EF4-FFF2-40B4-BE49-F238E27FC236}">
                  <a16:creationId xmlns:a16="http://schemas.microsoft.com/office/drawing/2014/main" id="{604AD046-CB42-E6A7-E1DD-40926EEFFF70}"/>
                </a:ext>
              </a:extLst>
            </p:cNvPr>
            <p:cNvSpPr>
              <a:spLocks noChangeArrowheads="1"/>
            </p:cNvSpPr>
            <p:nvPr/>
          </p:nvSpPr>
          <p:spPr bwMode="auto">
            <a:xfrm>
              <a:off x="3174931" y="2446020"/>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(b)</a:t>
              </a:r>
            </a:p>
          </p:txBody>
        </p:sp>
        <p:sp>
          <p:nvSpPr>
            <p:cNvPr id="7" name="Rectangle 6">
              <a:extLst>
                <a:ext uri="{FF2B5EF4-FFF2-40B4-BE49-F238E27FC236}">
                  <a16:creationId xmlns:a16="http://schemas.microsoft.com/office/drawing/2014/main" id="{225564D3-C9F1-49AD-87A6-27FB0BA0C063}"/>
                </a:ext>
              </a:extLst>
            </p:cNvPr>
            <p:cNvSpPr>
              <a:spLocks noChangeArrowheads="1"/>
            </p:cNvSpPr>
            <p:nvPr/>
          </p:nvSpPr>
          <p:spPr bwMode="auto">
            <a:xfrm>
              <a:off x="6155973" y="2446020"/>
              <a:ext cx="4539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(c)</a:t>
              </a:r>
            </a:p>
          </p:txBody>
        </p:sp>
      </p:grpSp>
      <p:pic>
        <p:nvPicPr>
          <p:cNvPr id="8" name="Picture 4" descr="IR spectra of three terrestrial planets with atmospheres; see text for details">
            <a:extLst>
              <a:ext uri="{FF2B5EF4-FFF2-40B4-BE49-F238E27FC236}">
                <a16:creationId xmlns:a16="http://schemas.microsoft.com/office/drawing/2014/main" id="{ED6A4E61-B0DB-60D0-8A3A-30851EE42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806" y="838200"/>
            <a:ext cx="4634194" cy="3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0481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4583FDD-1FA3-CFD0-E6F1-5912E557EEB3}"/>
              </a:ext>
            </a:extLst>
          </p:cNvPr>
          <p:cNvSpPr txBox="1">
            <a:spLocks noGrp="1"/>
          </p:cNvSpPr>
          <p:nvPr>
            <p:ph type="title"/>
          </p:nvPr>
        </p:nvSpPr>
        <p:spPr>
          <a:xfrm>
            <a:off x="304800" y="76200"/>
            <a:ext cx="8686800"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Biosignatures</a:t>
            </a:r>
            <a:endParaRPr sz="3800" b="1" dirty="0">
              <a:solidFill>
                <a:srgbClr val="FC8213"/>
              </a:solidFill>
              <a:latin typeface="Arial Nova" panose="020B0504020202020204" pitchFamily="34" charset="0"/>
            </a:endParaRPr>
          </a:p>
        </p:txBody>
      </p:sp>
      <p:pic>
        <p:nvPicPr>
          <p:cNvPr id="9" name="Picture 4" descr="Image result for Voyager 1's pale blue dot">
            <a:extLst>
              <a:ext uri="{FF2B5EF4-FFF2-40B4-BE49-F238E27FC236}">
                <a16:creationId xmlns:a16="http://schemas.microsoft.com/office/drawing/2014/main" id="{9A3B2967-4E04-261A-E6BE-70A8F7443E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305" y="990600"/>
            <a:ext cx="5355390" cy="5613998"/>
          </a:xfrm>
          <a:prstGeom prst="rect">
            <a:avLst/>
          </a:prstGeom>
          <a:noFill/>
          <a:ln w="254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607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A99989-413C-4854-80F5-3D1D31963C3F}"/>
              </a:ext>
            </a:extLst>
          </p:cNvPr>
          <p:cNvSpPr txBox="1"/>
          <p:nvPr/>
        </p:nvSpPr>
        <p:spPr>
          <a:xfrm>
            <a:off x="130811" y="1577221"/>
            <a:ext cx="4743287" cy="3970318"/>
          </a:xfrm>
          <a:prstGeom prst="rect">
            <a:avLst/>
          </a:prstGeom>
          <a:noFill/>
        </p:spPr>
        <p:txBody>
          <a:bodyPr wrap="square" rtlCol="0">
            <a:spAutoFit/>
          </a:bodyPr>
          <a:lstStyle/>
          <a:p>
            <a:pPr marL="342900" indent="-342900" algn="l" defTabSz="685800" rtl="0">
              <a:buClr>
                <a:srgbClr val="66FF33"/>
              </a:buClr>
              <a:buSzPct val="110000"/>
              <a:buFont typeface="Wingdings" panose="05000000000000000000" pitchFamily="2" charset="2"/>
              <a:buChar char="§"/>
              <a:defRPr/>
            </a:pPr>
            <a:endParaRPr lang="en-GB" sz="2100" kern="1200" dirty="0">
              <a:solidFill>
                <a:srgbClr val="FC8213"/>
              </a:solidFill>
              <a:latin typeface="Arial Nova" panose="020B0504020202020204" pitchFamily="34" charset="0"/>
            </a:endParaRPr>
          </a:p>
          <a:p>
            <a:pPr marL="385763" indent="-385763" algn="l" defTabSz="685800" rtl="0">
              <a:buClr>
                <a:srgbClr val="FFC000"/>
              </a:buClr>
              <a:buSzPct val="110000"/>
              <a:buFont typeface="Wingdings" panose="05000000000000000000" pitchFamily="2" charset="2"/>
              <a:buChar char="§"/>
              <a:defRPr/>
            </a:pPr>
            <a:endParaRPr lang="en-GB" sz="2100" kern="1200" dirty="0">
              <a:solidFill>
                <a:srgbClr val="FC8213"/>
              </a:solidFill>
              <a:latin typeface="Arial Nova" panose="020B0504020202020204" pitchFamily="34" charset="0"/>
            </a:endParaRPr>
          </a:p>
          <a:p>
            <a:pPr marL="385763" indent="-385763" algn="l" defTabSz="685800" rtl="0">
              <a:buClr>
                <a:srgbClr val="FFC000"/>
              </a:buClr>
              <a:buSzPct val="110000"/>
              <a:buFont typeface="Wingdings" panose="05000000000000000000" pitchFamily="2" charset="2"/>
              <a:buChar char="§"/>
              <a:defRPr/>
            </a:pPr>
            <a:endParaRPr lang="en-GB" sz="2100" kern="1200" dirty="0">
              <a:solidFill>
                <a:srgbClr val="FC8213"/>
              </a:solidFill>
              <a:latin typeface="Arial Nova" panose="020B0504020202020204" pitchFamily="34" charset="0"/>
            </a:endParaRPr>
          </a:p>
          <a:p>
            <a:pPr marL="385763" indent="-385763" algn="l" defTabSz="685800" rtl="0">
              <a:buClr>
                <a:srgbClr val="FFC000"/>
              </a:buClr>
              <a:buSzPct val="110000"/>
              <a:buFont typeface="Wingdings" panose="05000000000000000000" pitchFamily="2" charset="2"/>
              <a:buChar char="§"/>
              <a:defRPr/>
            </a:pPr>
            <a:endParaRPr lang="en-GB" sz="2100" kern="1200" dirty="0">
              <a:solidFill>
                <a:srgbClr val="FC8213"/>
              </a:solidFill>
              <a:latin typeface="Arial Nova" panose="020B0504020202020204" pitchFamily="34" charset="0"/>
            </a:endParaRPr>
          </a:p>
          <a:p>
            <a:pPr marL="385763" indent="-385763" algn="l" defTabSz="685800" rtl="0">
              <a:buClr>
                <a:srgbClr val="FFC000"/>
              </a:buClr>
              <a:buSzPct val="110000"/>
              <a:buFont typeface="Wingdings" panose="05000000000000000000" pitchFamily="2" charset="2"/>
              <a:buChar char="§"/>
              <a:defRPr/>
            </a:pPr>
            <a:endParaRPr lang="en-GB" sz="2100" kern="1200" dirty="0">
              <a:solidFill>
                <a:srgbClr val="FC8213"/>
              </a:solidFill>
              <a:latin typeface="Arial Nova" panose="020B0504020202020204" pitchFamily="34" charset="0"/>
            </a:endParaRPr>
          </a:p>
          <a:p>
            <a:pPr marL="385763" indent="-385763" algn="l" defTabSz="685800" rtl="0">
              <a:buClr>
                <a:srgbClr val="FFC000"/>
              </a:buClr>
              <a:buSzPct val="110000"/>
              <a:buFont typeface="Wingdings" panose="05000000000000000000" pitchFamily="2" charset="2"/>
              <a:buChar char="§"/>
              <a:defRPr/>
            </a:pPr>
            <a:endParaRPr lang="en-GB" sz="2100" kern="1200" dirty="0">
              <a:solidFill>
                <a:srgbClr val="FC8213"/>
              </a:solidFill>
              <a:latin typeface="Arial Nova" panose="020B0504020202020204" pitchFamily="34" charset="0"/>
            </a:endParaRPr>
          </a:p>
          <a:p>
            <a:pPr algn="l" defTabSz="685800" rtl="0">
              <a:buClr>
                <a:srgbClr val="FFC000"/>
              </a:buClr>
              <a:buSzPct val="110000"/>
              <a:defRPr/>
            </a:pPr>
            <a:endParaRPr lang="en-GB" sz="2100" kern="1200" dirty="0">
              <a:solidFill>
                <a:srgbClr val="FC8213"/>
              </a:solidFill>
              <a:latin typeface="Arial Nova" panose="020B0504020202020204" pitchFamily="34" charset="0"/>
            </a:endParaRPr>
          </a:p>
          <a:p>
            <a:pPr marL="385763" indent="-385763" algn="l" defTabSz="685800" rtl="0">
              <a:buClr>
                <a:srgbClr val="FFC000"/>
              </a:buClr>
              <a:buSzPct val="110000"/>
              <a:buFont typeface="Wingdings" panose="05000000000000000000" pitchFamily="2" charset="2"/>
              <a:buChar char="§"/>
              <a:defRPr/>
            </a:pPr>
            <a:endParaRPr lang="en-GB" sz="2100" kern="1200" dirty="0">
              <a:solidFill>
                <a:srgbClr val="FC8213"/>
              </a:solidFill>
              <a:latin typeface="Arial Nova" panose="020B0504020202020204" pitchFamily="34" charset="0"/>
            </a:endParaRPr>
          </a:p>
          <a:p>
            <a:pPr algn="l" defTabSz="685800" rtl="0">
              <a:buClr>
                <a:srgbClr val="FFC000"/>
              </a:buClr>
              <a:buSzPct val="110000"/>
              <a:defRPr/>
            </a:pPr>
            <a:r>
              <a:rPr lang="en-US" sz="2100" kern="1200" dirty="0">
                <a:solidFill>
                  <a:srgbClr val="FC8213"/>
                </a:solidFill>
                <a:latin typeface="Arial Nova" panose="020B0504020202020204" pitchFamily="34" charset="0"/>
              </a:rPr>
              <a:t>Reflectance spectrum (</a:t>
            </a:r>
            <a:r>
              <a:rPr lang="en-US" sz="2100" i="1" kern="1200" dirty="0">
                <a:solidFill>
                  <a:srgbClr val="FC8213"/>
                </a:solidFill>
                <a:latin typeface="Arial Nova" panose="020B0504020202020204" pitchFamily="34" charset="0"/>
              </a:rPr>
              <a:t>earthshine</a:t>
            </a:r>
            <a:r>
              <a:rPr lang="en-US" sz="2100" kern="1200" dirty="0">
                <a:solidFill>
                  <a:srgbClr val="FC8213"/>
                </a:solidFill>
                <a:latin typeface="Arial Nova" panose="020B0504020202020204" pitchFamily="34" charset="0"/>
              </a:rPr>
              <a:t>) features multi- and hyperspectral absorption features of atmospheric components.</a:t>
            </a:r>
            <a:endParaRPr lang="en-US" sz="1200" kern="1200" dirty="0">
              <a:solidFill>
                <a:srgbClr val="FC8213"/>
              </a:solidFill>
              <a:latin typeface="Arial Nova" panose="020B0504020202020204" pitchFamily="34" charset="0"/>
            </a:endParaRPr>
          </a:p>
        </p:txBody>
      </p:sp>
      <p:pic>
        <p:nvPicPr>
          <p:cNvPr id="8" name="Picture 7">
            <a:extLst>
              <a:ext uri="{FF2B5EF4-FFF2-40B4-BE49-F238E27FC236}">
                <a16:creationId xmlns:a16="http://schemas.microsoft.com/office/drawing/2014/main" id="{FD8DB8CF-7CE7-42D7-9CBD-143A98499B43}"/>
              </a:ext>
            </a:extLst>
          </p:cNvPr>
          <p:cNvPicPr>
            <a:picLocks noChangeAspect="1"/>
          </p:cNvPicPr>
          <p:nvPr/>
        </p:nvPicPr>
        <p:blipFill>
          <a:blip r:embed="rId2"/>
          <a:stretch>
            <a:fillRect/>
          </a:stretch>
        </p:blipFill>
        <p:spPr>
          <a:xfrm>
            <a:off x="4874098" y="1323751"/>
            <a:ext cx="3715505" cy="4210499"/>
          </a:xfrm>
          <a:prstGeom prst="rect">
            <a:avLst/>
          </a:prstGeom>
          <a:ln w="25400">
            <a:solidFill>
              <a:srgbClr val="FC8213"/>
            </a:solidFill>
          </a:ln>
        </p:spPr>
      </p:pic>
      <p:sp>
        <p:nvSpPr>
          <p:cNvPr id="17" name="Rectangle 16">
            <a:extLst>
              <a:ext uri="{FF2B5EF4-FFF2-40B4-BE49-F238E27FC236}">
                <a16:creationId xmlns:a16="http://schemas.microsoft.com/office/drawing/2014/main" id="{8ADAA5D4-FCED-447E-8356-1CE4B35DEC42}"/>
              </a:ext>
            </a:extLst>
          </p:cNvPr>
          <p:cNvSpPr/>
          <p:nvPr/>
        </p:nvSpPr>
        <p:spPr>
          <a:xfrm>
            <a:off x="6477000" y="5550621"/>
            <a:ext cx="6294246" cy="300082"/>
          </a:xfrm>
          <a:prstGeom prst="rect">
            <a:avLst/>
          </a:prstGeom>
        </p:spPr>
        <p:txBody>
          <a:bodyPr wrap="square">
            <a:spAutoFit/>
          </a:bodyPr>
          <a:lstStyle/>
          <a:p>
            <a:pPr algn="l" defTabSz="685800" rtl="0">
              <a:buClr>
                <a:srgbClr val="FFC000"/>
              </a:buClr>
              <a:buSzPct val="110000"/>
              <a:defRPr/>
            </a:pPr>
            <a:r>
              <a:rPr lang="en-US" sz="1350" kern="1200" dirty="0">
                <a:solidFill>
                  <a:srgbClr val="FC8213"/>
                </a:solidFill>
                <a:latin typeface="Arial Nova" panose="020B0504020202020204" pitchFamily="34" charset="0"/>
              </a:rPr>
              <a:t>Sagan </a:t>
            </a:r>
            <a:r>
              <a:rPr lang="en-US" sz="1350" i="1" kern="1200" dirty="0">
                <a:solidFill>
                  <a:srgbClr val="FC8213"/>
                </a:solidFill>
                <a:latin typeface="Arial Nova" panose="020B0504020202020204" pitchFamily="34" charset="0"/>
              </a:rPr>
              <a:t>et al.</a:t>
            </a:r>
            <a:r>
              <a:rPr lang="en-US" sz="1350" kern="1200" dirty="0">
                <a:solidFill>
                  <a:srgbClr val="FC8213"/>
                </a:solidFill>
                <a:latin typeface="Arial Nova" panose="020B0504020202020204" pitchFamily="34" charset="0"/>
              </a:rPr>
              <a:t> (1993) - </a:t>
            </a:r>
            <a:r>
              <a:rPr lang="en-US" sz="1350" i="1" kern="1200" dirty="0">
                <a:solidFill>
                  <a:srgbClr val="FC8213"/>
                </a:solidFill>
                <a:latin typeface="Arial Nova" panose="020B0504020202020204" pitchFamily="34" charset="0"/>
              </a:rPr>
              <a:t>Nature</a:t>
            </a:r>
            <a:endParaRPr lang="en-GB" sz="1350" i="1" kern="1200" dirty="0">
              <a:solidFill>
                <a:srgbClr val="FC8213"/>
              </a:solidFill>
              <a:latin typeface="Arial Nova" panose="020B0504020202020204" pitchFamily="34" charset="0"/>
            </a:endParaRPr>
          </a:p>
        </p:txBody>
      </p:sp>
      <p:pic>
        <p:nvPicPr>
          <p:cNvPr id="2" name="Picture 2" descr="https://player.slideplayer.com/24/7526243/data/images/img4.jpg">
            <a:extLst>
              <a:ext uri="{FF2B5EF4-FFF2-40B4-BE49-F238E27FC236}">
                <a16:creationId xmlns:a16="http://schemas.microsoft.com/office/drawing/2014/main" id="{0A0C0141-CD07-353E-7666-958ED72C3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39" y="1323751"/>
            <a:ext cx="3537983" cy="2429975"/>
          </a:xfrm>
          <a:prstGeom prst="rect">
            <a:avLst/>
          </a:prstGeom>
          <a:noFill/>
          <a:ln w="25400">
            <a:solidFill>
              <a:srgbClr val="FC8213"/>
            </a:solidFill>
          </a:ln>
          <a:extLst>
            <a:ext uri="{909E8E84-426E-40DD-AFC4-6F175D3DCCD1}">
              <a14:hiddenFill xmlns:a14="http://schemas.microsoft.com/office/drawing/2010/main">
                <a:solidFill>
                  <a:srgbClr val="FFFFFF"/>
                </a:solidFill>
              </a14:hiddenFill>
            </a:ext>
          </a:extLst>
        </p:spPr>
      </p:pic>
      <p:sp>
        <p:nvSpPr>
          <p:cNvPr id="3" name="object 2">
            <a:extLst>
              <a:ext uri="{FF2B5EF4-FFF2-40B4-BE49-F238E27FC236}">
                <a16:creationId xmlns:a16="http://schemas.microsoft.com/office/drawing/2014/main" id="{CB97698C-6C09-39AC-27F3-9DDE555F8F84}"/>
              </a:ext>
            </a:extLst>
          </p:cNvPr>
          <p:cNvSpPr txBox="1">
            <a:spLocks/>
          </p:cNvSpPr>
          <p:nvPr/>
        </p:nvSpPr>
        <p:spPr>
          <a:xfrm>
            <a:off x="304800" y="76200"/>
            <a:ext cx="8686800" cy="596958"/>
          </a:xfrm>
          <a:prstGeom prst="rect">
            <a:avLst/>
          </a:prstGeom>
        </p:spPr>
        <p:txBody>
          <a:bodyPr vert="horz" wrap="square" lIns="0" tIns="12065" rIns="0" bIns="0" rtlCol="0" anchor="b">
            <a:spAutoFit/>
          </a:bodyPr>
          <a:lstStyle>
            <a:lvl1pPr algn="ctr">
              <a:defRPr sz="4500" b="0" i="0">
                <a:solidFill>
                  <a:schemeClr val="tx1"/>
                </a:solidFill>
                <a:latin typeface="Times New Roman"/>
                <a:ea typeface="+mj-ea"/>
                <a:cs typeface="Times New Roman"/>
              </a:defRPr>
            </a:lvl1pPr>
          </a:lstStyle>
          <a:p>
            <a:pPr marL="12700">
              <a:spcBef>
                <a:spcPts val="95"/>
              </a:spcBef>
            </a:pPr>
            <a:r>
              <a:rPr lang="en-GB" sz="3800" b="1" dirty="0">
                <a:solidFill>
                  <a:srgbClr val="FC8213"/>
                </a:solidFill>
                <a:latin typeface="Arial Nova" panose="020B0504020202020204" pitchFamily="34" charset="0"/>
              </a:rPr>
              <a:t>Biosignatures</a:t>
            </a:r>
          </a:p>
        </p:txBody>
      </p:sp>
    </p:spTree>
    <p:extLst>
      <p:ext uri="{BB962C8B-B14F-4D97-AF65-F5344CB8AC3E}">
        <p14:creationId xmlns:p14="http://schemas.microsoft.com/office/powerpoint/2010/main" val="1622668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ADAA5D4-FCED-447E-8356-1CE4B35DEC42}"/>
              </a:ext>
            </a:extLst>
          </p:cNvPr>
          <p:cNvSpPr/>
          <p:nvPr/>
        </p:nvSpPr>
        <p:spPr>
          <a:xfrm>
            <a:off x="6781800" y="5742333"/>
            <a:ext cx="1676400" cy="300082"/>
          </a:xfrm>
          <a:prstGeom prst="rect">
            <a:avLst/>
          </a:prstGeom>
        </p:spPr>
        <p:txBody>
          <a:bodyPr wrap="square">
            <a:spAutoFit/>
          </a:bodyPr>
          <a:lstStyle/>
          <a:p>
            <a:pPr algn="l" defTabSz="685800" rtl="0">
              <a:buClr>
                <a:srgbClr val="FFC000"/>
              </a:buClr>
              <a:buSzPct val="110000"/>
              <a:defRPr/>
            </a:pPr>
            <a:r>
              <a:rPr lang="en-US" sz="1350" kern="1200" dirty="0">
                <a:solidFill>
                  <a:srgbClr val="FC8213"/>
                </a:solidFill>
                <a:latin typeface="Arial Nova" panose="020B0504020202020204" pitchFamily="34" charset="0"/>
              </a:rPr>
              <a:t>Kiang </a:t>
            </a:r>
            <a:r>
              <a:rPr lang="en-US" sz="1350" i="1" kern="1200" dirty="0">
                <a:solidFill>
                  <a:srgbClr val="FC8213"/>
                </a:solidFill>
                <a:latin typeface="Arial Nova" panose="020B0504020202020204" pitchFamily="34" charset="0"/>
              </a:rPr>
              <a:t>et al.</a:t>
            </a:r>
            <a:r>
              <a:rPr lang="en-US" sz="1350" kern="1200" dirty="0">
                <a:solidFill>
                  <a:srgbClr val="FC8213"/>
                </a:solidFill>
                <a:latin typeface="Arial Nova" panose="020B0504020202020204" pitchFamily="34" charset="0"/>
              </a:rPr>
              <a:t> (2007) </a:t>
            </a:r>
            <a:endParaRPr lang="en-GB" sz="1350" i="1" kern="1200" dirty="0">
              <a:solidFill>
                <a:srgbClr val="FC8213"/>
              </a:solidFill>
              <a:latin typeface="Arial Nova" panose="020B0504020202020204" pitchFamily="34" charset="0"/>
            </a:endParaRPr>
          </a:p>
        </p:txBody>
      </p:sp>
      <p:sp>
        <p:nvSpPr>
          <p:cNvPr id="3" name="object 2">
            <a:extLst>
              <a:ext uri="{FF2B5EF4-FFF2-40B4-BE49-F238E27FC236}">
                <a16:creationId xmlns:a16="http://schemas.microsoft.com/office/drawing/2014/main" id="{CB97698C-6C09-39AC-27F3-9DDE555F8F84}"/>
              </a:ext>
            </a:extLst>
          </p:cNvPr>
          <p:cNvSpPr txBox="1">
            <a:spLocks/>
          </p:cNvSpPr>
          <p:nvPr/>
        </p:nvSpPr>
        <p:spPr>
          <a:xfrm>
            <a:off x="304800" y="76200"/>
            <a:ext cx="8686800" cy="596958"/>
          </a:xfrm>
          <a:prstGeom prst="rect">
            <a:avLst/>
          </a:prstGeom>
        </p:spPr>
        <p:txBody>
          <a:bodyPr vert="horz" wrap="square" lIns="0" tIns="12065" rIns="0" bIns="0" rtlCol="0" anchor="b">
            <a:spAutoFit/>
          </a:bodyPr>
          <a:lstStyle>
            <a:lvl1pPr algn="ctr">
              <a:defRPr sz="4500" b="0" i="0">
                <a:solidFill>
                  <a:schemeClr val="tx1"/>
                </a:solidFill>
                <a:latin typeface="Times New Roman"/>
                <a:ea typeface="+mj-ea"/>
                <a:cs typeface="Times New Roman"/>
              </a:defRPr>
            </a:lvl1pPr>
          </a:lstStyle>
          <a:p>
            <a:pPr marL="12700">
              <a:spcBef>
                <a:spcPts val="95"/>
              </a:spcBef>
            </a:pPr>
            <a:r>
              <a:rPr lang="en-GB" sz="3800" b="1">
                <a:solidFill>
                  <a:srgbClr val="FC8213"/>
                </a:solidFill>
                <a:latin typeface="Arial Nova" panose="020B0504020202020204" pitchFamily="34" charset="0"/>
              </a:rPr>
              <a:t>Biosignatures</a:t>
            </a:r>
            <a:endParaRPr lang="en-GB" sz="3800" b="1" dirty="0">
              <a:solidFill>
                <a:srgbClr val="FC8213"/>
              </a:solidFill>
              <a:latin typeface="Arial Nova" panose="020B0504020202020204" pitchFamily="34" charset="0"/>
            </a:endParaRPr>
          </a:p>
        </p:txBody>
      </p:sp>
      <p:pic>
        <p:nvPicPr>
          <p:cNvPr id="4" name="Picture 8" descr="FIG. 10.â">
            <a:extLst>
              <a:ext uri="{FF2B5EF4-FFF2-40B4-BE49-F238E27FC236}">
                <a16:creationId xmlns:a16="http://schemas.microsoft.com/office/drawing/2014/main" id="{2D8D2D40-8AC5-778B-F2FF-7ABDD47A9F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736" y="914400"/>
            <a:ext cx="7530527" cy="4736732"/>
          </a:xfrm>
          <a:prstGeom prst="rect">
            <a:avLst/>
          </a:prstGeom>
          <a:noFill/>
          <a:ln w="25400">
            <a:solidFill>
              <a:srgbClr val="FC821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898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ADAA5D4-FCED-447E-8356-1CE4B35DEC42}"/>
              </a:ext>
            </a:extLst>
          </p:cNvPr>
          <p:cNvSpPr/>
          <p:nvPr/>
        </p:nvSpPr>
        <p:spPr>
          <a:xfrm>
            <a:off x="304800" y="5881521"/>
            <a:ext cx="3124200" cy="300082"/>
          </a:xfrm>
          <a:prstGeom prst="rect">
            <a:avLst/>
          </a:prstGeom>
        </p:spPr>
        <p:txBody>
          <a:bodyPr wrap="square">
            <a:spAutoFit/>
          </a:bodyPr>
          <a:lstStyle/>
          <a:p>
            <a:pPr algn="l" defTabSz="685800" rtl="0">
              <a:buClr>
                <a:srgbClr val="FFC000"/>
              </a:buClr>
              <a:buSzPct val="110000"/>
              <a:defRPr/>
            </a:pPr>
            <a:r>
              <a:rPr lang="en-US" sz="1350" kern="1200" dirty="0">
                <a:solidFill>
                  <a:srgbClr val="FC8213"/>
                </a:solidFill>
                <a:latin typeface="Arial Nova" panose="020B0504020202020204" pitchFamily="34" charset="0"/>
              </a:rPr>
              <a:t>Meadows </a:t>
            </a:r>
            <a:r>
              <a:rPr lang="en-US" sz="1350" i="1" kern="1200" dirty="0">
                <a:solidFill>
                  <a:srgbClr val="FC8213"/>
                </a:solidFill>
                <a:latin typeface="Arial Nova" panose="020B0504020202020204" pitchFamily="34" charset="0"/>
              </a:rPr>
              <a:t>et al.</a:t>
            </a:r>
            <a:r>
              <a:rPr lang="en-US" sz="1350" kern="1200" dirty="0">
                <a:solidFill>
                  <a:srgbClr val="FC8213"/>
                </a:solidFill>
                <a:latin typeface="Arial Nova" panose="020B0504020202020204" pitchFamily="34" charset="0"/>
              </a:rPr>
              <a:t> (2018) </a:t>
            </a:r>
            <a:endParaRPr lang="en-GB" sz="1350" i="1" kern="1200" dirty="0">
              <a:solidFill>
                <a:srgbClr val="FC8213"/>
              </a:solidFill>
              <a:latin typeface="Arial Nova" panose="020B0504020202020204" pitchFamily="34" charset="0"/>
            </a:endParaRPr>
          </a:p>
        </p:txBody>
      </p:sp>
      <p:sp>
        <p:nvSpPr>
          <p:cNvPr id="3" name="object 2">
            <a:extLst>
              <a:ext uri="{FF2B5EF4-FFF2-40B4-BE49-F238E27FC236}">
                <a16:creationId xmlns:a16="http://schemas.microsoft.com/office/drawing/2014/main" id="{CB97698C-6C09-39AC-27F3-9DDE555F8F84}"/>
              </a:ext>
            </a:extLst>
          </p:cNvPr>
          <p:cNvSpPr txBox="1">
            <a:spLocks/>
          </p:cNvSpPr>
          <p:nvPr/>
        </p:nvSpPr>
        <p:spPr>
          <a:xfrm>
            <a:off x="304800" y="76200"/>
            <a:ext cx="8686800" cy="596958"/>
          </a:xfrm>
          <a:prstGeom prst="rect">
            <a:avLst/>
          </a:prstGeom>
        </p:spPr>
        <p:txBody>
          <a:bodyPr vert="horz" wrap="square" lIns="0" tIns="12065" rIns="0" bIns="0" rtlCol="0" anchor="b">
            <a:spAutoFit/>
          </a:bodyPr>
          <a:lstStyle>
            <a:lvl1pPr algn="ctr">
              <a:defRPr sz="4500" b="0" i="0">
                <a:solidFill>
                  <a:schemeClr val="tx1"/>
                </a:solidFill>
                <a:latin typeface="Times New Roman"/>
                <a:ea typeface="+mj-ea"/>
                <a:cs typeface="Times New Roman"/>
              </a:defRPr>
            </a:lvl1pPr>
          </a:lstStyle>
          <a:p>
            <a:pPr marL="12700">
              <a:spcBef>
                <a:spcPts val="95"/>
              </a:spcBef>
            </a:pPr>
            <a:r>
              <a:rPr lang="en-GB" sz="3800" b="1" dirty="0">
                <a:solidFill>
                  <a:srgbClr val="FC8213"/>
                </a:solidFill>
                <a:latin typeface="Arial Nova" panose="020B0504020202020204" pitchFamily="34" charset="0"/>
              </a:rPr>
              <a:t>Biosignatures</a:t>
            </a:r>
          </a:p>
        </p:txBody>
      </p:sp>
      <p:pic>
        <p:nvPicPr>
          <p:cNvPr id="2" name="Picture 2" descr="FIG. 4.â">
            <a:extLst>
              <a:ext uri="{FF2B5EF4-FFF2-40B4-BE49-F238E27FC236}">
                <a16:creationId xmlns:a16="http://schemas.microsoft.com/office/drawing/2014/main" id="{B47DEF6C-E747-A793-07E5-D3973F3D0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13" y="1568517"/>
            <a:ext cx="4288958" cy="4177445"/>
          </a:xfrm>
          <a:prstGeom prst="rect">
            <a:avLst/>
          </a:prstGeom>
          <a:noFill/>
          <a:ln w="25400">
            <a:solidFill>
              <a:srgbClr val="AB3B08"/>
            </a:solidFill>
          </a:ln>
          <a:extLst>
            <a:ext uri="{909E8E84-426E-40DD-AFC4-6F175D3DCCD1}">
              <a14:hiddenFill xmlns:a14="http://schemas.microsoft.com/office/drawing/2010/main">
                <a:solidFill>
                  <a:srgbClr val="FFFFFF"/>
                </a:solidFill>
              </a14:hiddenFill>
            </a:ext>
          </a:extLst>
        </p:spPr>
      </p:pic>
      <p:pic>
        <p:nvPicPr>
          <p:cNvPr id="5" name="Picture 2" descr="FIG. 6.â">
            <a:extLst>
              <a:ext uri="{FF2B5EF4-FFF2-40B4-BE49-F238E27FC236}">
                <a16:creationId xmlns:a16="http://schemas.microsoft.com/office/drawing/2014/main" id="{1AD32814-6C27-4E82-7506-CC402B2938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843075"/>
            <a:ext cx="3835601" cy="5628327"/>
          </a:xfrm>
          <a:prstGeom prst="rect">
            <a:avLst/>
          </a:prstGeom>
          <a:noFill/>
          <a:ln w="25400">
            <a:solidFill>
              <a:srgbClr val="AB3B08"/>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543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000000"/>
          </a:solidFill>
        </p:spPr>
        <p:txBody>
          <a:bodyPr wrap="square" lIns="0" tIns="0" rIns="0" bIns="0" rtlCol="0"/>
          <a:lstStyle/>
          <a:p>
            <a:pPr algn="ctr"/>
            <a:endParaRPr dirty="0"/>
          </a:p>
        </p:txBody>
      </p:sp>
      <p:sp>
        <p:nvSpPr>
          <p:cNvPr id="4" name="object 4"/>
          <p:cNvSpPr txBox="1">
            <a:spLocks noGrp="1"/>
          </p:cNvSpPr>
          <p:nvPr>
            <p:ph type="ctrTitle"/>
          </p:nvPr>
        </p:nvSpPr>
        <p:spPr>
          <a:xfrm>
            <a:off x="426530" y="224777"/>
            <a:ext cx="8290940" cy="1367041"/>
          </a:xfrm>
          <a:prstGeom prst="rect">
            <a:avLst/>
          </a:prstGeom>
        </p:spPr>
        <p:txBody>
          <a:bodyPr vert="horz" wrap="square" lIns="0" tIns="12700" rIns="0" bIns="0" rtlCol="0">
            <a:spAutoFit/>
          </a:bodyPr>
          <a:lstStyle/>
          <a:p>
            <a:pPr marR="142240" algn="ctr">
              <a:lnSpc>
                <a:spcPct val="100000"/>
              </a:lnSpc>
              <a:spcBef>
                <a:spcPts val="100"/>
              </a:spcBef>
            </a:pPr>
            <a:r>
              <a:rPr lang="en-US" sz="4400" b="1" dirty="0">
                <a:solidFill>
                  <a:srgbClr val="FC8213"/>
                </a:solidFill>
                <a:latin typeface="Arial Nova" panose="020B0504020202020204" pitchFamily="34" charset="0"/>
              </a:rPr>
              <a:t>Exoplanets: Planets Orbiting Other Stars</a:t>
            </a:r>
            <a:endParaRPr lang="en-US" sz="4400" dirty="0">
              <a:solidFill>
                <a:srgbClr val="FC8213"/>
              </a:solidFill>
              <a:latin typeface="Arial Nova" panose="020B0504020202020204" pitchFamily="34" charset="0"/>
            </a:endParaRPr>
          </a:p>
        </p:txBody>
      </p:sp>
      <p:pic>
        <p:nvPicPr>
          <p:cNvPr id="1028" name="Picture 4" descr="space star GIF by NASA">
            <a:extLst>
              <a:ext uri="{FF2B5EF4-FFF2-40B4-BE49-F238E27FC236}">
                <a16:creationId xmlns:a16="http://schemas.microsoft.com/office/drawing/2014/main" id="{5179F38B-3FB8-8704-F03B-68514E022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15265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ADAA5D4-FCED-447E-8356-1CE4B35DEC42}"/>
              </a:ext>
            </a:extLst>
          </p:cNvPr>
          <p:cNvSpPr/>
          <p:nvPr/>
        </p:nvSpPr>
        <p:spPr>
          <a:xfrm>
            <a:off x="7581900" y="6497464"/>
            <a:ext cx="3124200" cy="300082"/>
          </a:xfrm>
          <a:prstGeom prst="rect">
            <a:avLst/>
          </a:prstGeom>
        </p:spPr>
        <p:txBody>
          <a:bodyPr wrap="square">
            <a:spAutoFit/>
          </a:bodyPr>
          <a:lstStyle/>
          <a:p>
            <a:pPr algn="l" defTabSz="685800" rtl="0">
              <a:buClr>
                <a:srgbClr val="FFC000"/>
              </a:buClr>
              <a:buSzPct val="110000"/>
              <a:defRPr/>
            </a:pPr>
            <a:r>
              <a:rPr lang="en-US" sz="1350" kern="1200" dirty="0" err="1">
                <a:solidFill>
                  <a:srgbClr val="FC8213"/>
                </a:solidFill>
                <a:latin typeface="Arial Nova" panose="020B0504020202020204" pitchFamily="34" charset="0"/>
              </a:rPr>
              <a:t>Fujii</a:t>
            </a:r>
            <a:r>
              <a:rPr lang="en-US" sz="1350" kern="1200" dirty="0">
                <a:solidFill>
                  <a:srgbClr val="FC8213"/>
                </a:solidFill>
                <a:latin typeface="Arial Nova" panose="020B0504020202020204" pitchFamily="34" charset="0"/>
              </a:rPr>
              <a:t> </a:t>
            </a:r>
            <a:r>
              <a:rPr lang="en-US" sz="1350" i="1" kern="1200" dirty="0">
                <a:solidFill>
                  <a:srgbClr val="FC8213"/>
                </a:solidFill>
                <a:latin typeface="Arial Nova" panose="020B0504020202020204" pitchFamily="34" charset="0"/>
              </a:rPr>
              <a:t>et al.</a:t>
            </a:r>
            <a:r>
              <a:rPr lang="en-US" sz="1350" kern="1200" dirty="0">
                <a:solidFill>
                  <a:srgbClr val="FC8213"/>
                </a:solidFill>
                <a:latin typeface="Arial Nova" panose="020B0504020202020204" pitchFamily="34" charset="0"/>
              </a:rPr>
              <a:t> (2018) </a:t>
            </a:r>
            <a:endParaRPr lang="en-GB" sz="1350" i="1" kern="1200" dirty="0">
              <a:solidFill>
                <a:srgbClr val="FC8213"/>
              </a:solidFill>
              <a:latin typeface="Arial Nova" panose="020B0504020202020204" pitchFamily="34" charset="0"/>
            </a:endParaRPr>
          </a:p>
        </p:txBody>
      </p:sp>
      <p:pic>
        <p:nvPicPr>
          <p:cNvPr id="4" name="Picture 2" descr="FIG. 2.â">
            <a:extLst>
              <a:ext uri="{FF2B5EF4-FFF2-40B4-BE49-F238E27FC236}">
                <a16:creationId xmlns:a16="http://schemas.microsoft.com/office/drawing/2014/main" id="{1F7835BF-B1A4-BC4A-5356-DECADA65AA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1" y="76200"/>
            <a:ext cx="5943599" cy="6728603"/>
          </a:xfrm>
          <a:prstGeom prst="rect">
            <a:avLst/>
          </a:prstGeom>
          <a:noFill/>
          <a:ln w="25400">
            <a:solidFill>
              <a:srgbClr val="FC821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72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ADAA5D4-FCED-447E-8356-1CE4B35DEC42}"/>
              </a:ext>
            </a:extLst>
          </p:cNvPr>
          <p:cNvSpPr/>
          <p:nvPr/>
        </p:nvSpPr>
        <p:spPr>
          <a:xfrm>
            <a:off x="7581900" y="6497464"/>
            <a:ext cx="3124200" cy="300082"/>
          </a:xfrm>
          <a:prstGeom prst="rect">
            <a:avLst/>
          </a:prstGeom>
        </p:spPr>
        <p:txBody>
          <a:bodyPr wrap="square">
            <a:spAutoFit/>
          </a:bodyPr>
          <a:lstStyle/>
          <a:p>
            <a:pPr algn="l" defTabSz="685800" rtl="0">
              <a:buClr>
                <a:srgbClr val="FFC000"/>
              </a:buClr>
              <a:buSzPct val="110000"/>
              <a:defRPr/>
            </a:pPr>
            <a:r>
              <a:rPr lang="en-US" sz="1350" kern="1200" dirty="0" err="1">
                <a:solidFill>
                  <a:srgbClr val="FC8213"/>
                </a:solidFill>
                <a:latin typeface="Arial Nova" panose="020B0504020202020204" pitchFamily="34" charset="0"/>
              </a:rPr>
              <a:t>Fujii</a:t>
            </a:r>
            <a:r>
              <a:rPr lang="en-US" sz="1350" kern="1200" dirty="0">
                <a:solidFill>
                  <a:srgbClr val="FC8213"/>
                </a:solidFill>
                <a:latin typeface="Arial Nova" panose="020B0504020202020204" pitchFamily="34" charset="0"/>
              </a:rPr>
              <a:t> </a:t>
            </a:r>
            <a:r>
              <a:rPr lang="en-US" sz="1350" i="1" kern="1200" dirty="0">
                <a:solidFill>
                  <a:srgbClr val="FC8213"/>
                </a:solidFill>
                <a:latin typeface="Arial Nova" panose="020B0504020202020204" pitchFamily="34" charset="0"/>
              </a:rPr>
              <a:t>et al.</a:t>
            </a:r>
            <a:r>
              <a:rPr lang="en-US" sz="1350" kern="1200" dirty="0">
                <a:solidFill>
                  <a:srgbClr val="FC8213"/>
                </a:solidFill>
                <a:latin typeface="Arial Nova" panose="020B0504020202020204" pitchFamily="34" charset="0"/>
              </a:rPr>
              <a:t> (2018) </a:t>
            </a:r>
            <a:endParaRPr lang="en-GB" sz="1350" i="1" kern="1200" dirty="0">
              <a:solidFill>
                <a:srgbClr val="FC8213"/>
              </a:solidFill>
              <a:latin typeface="Arial Nova" panose="020B0504020202020204" pitchFamily="34" charset="0"/>
            </a:endParaRPr>
          </a:p>
        </p:txBody>
      </p:sp>
      <p:pic>
        <p:nvPicPr>
          <p:cNvPr id="2" name="Picture 6" descr="Image result for exep k. stapelfeld">
            <a:extLst>
              <a:ext uri="{FF2B5EF4-FFF2-40B4-BE49-F238E27FC236}">
                <a16:creationId xmlns:a16="http://schemas.microsoft.com/office/drawing/2014/main" id="{75D82FF0-17B5-FAA8-A9FF-6CBDF8079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838200"/>
            <a:ext cx="6929892" cy="5448068"/>
          </a:xfrm>
          <a:prstGeom prst="rect">
            <a:avLst/>
          </a:prstGeom>
          <a:solidFill>
            <a:srgbClr val="FFC000"/>
          </a:solidFill>
          <a:ln w="25400">
            <a:solidFill>
              <a:srgbClr val="FC8213"/>
            </a:solidFill>
          </a:ln>
        </p:spPr>
      </p:pic>
      <p:sp>
        <p:nvSpPr>
          <p:cNvPr id="3" name="object 2">
            <a:extLst>
              <a:ext uri="{FF2B5EF4-FFF2-40B4-BE49-F238E27FC236}">
                <a16:creationId xmlns:a16="http://schemas.microsoft.com/office/drawing/2014/main" id="{D1427B03-375C-32EE-DA10-11E85AC349AB}"/>
              </a:ext>
            </a:extLst>
          </p:cNvPr>
          <p:cNvSpPr txBox="1">
            <a:spLocks/>
          </p:cNvSpPr>
          <p:nvPr/>
        </p:nvSpPr>
        <p:spPr>
          <a:xfrm>
            <a:off x="304800" y="76200"/>
            <a:ext cx="8686800" cy="596958"/>
          </a:xfrm>
          <a:prstGeom prst="rect">
            <a:avLst/>
          </a:prstGeom>
        </p:spPr>
        <p:txBody>
          <a:bodyPr vert="horz" wrap="square" lIns="0" tIns="12065" rIns="0" bIns="0" rtlCol="0" anchor="b">
            <a:spAutoFit/>
          </a:bodyPr>
          <a:lstStyle>
            <a:lvl1pPr algn="ctr">
              <a:defRPr sz="4500" b="0" i="0">
                <a:solidFill>
                  <a:schemeClr val="tx1"/>
                </a:solidFill>
                <a:latin typeface="Times New Roman"/>
                <a:ea typeface="+mj-ea"/>
                <a:cs typeface="Times New Roman"/>
              </a:defRPr>
            </a:lvl1pPr>
          </a:lstStyle>
          <a:p>
            <a:pPr marL="12700">
              <a:spcBef>
                <a:spcPts val="95"/>
              </a:spcBef>
            </a:pPr>
            <a:r>
              <a:rPr lang="en-GB" sz="3800" b="1" dirty="0">
                <a:solidFill>
                  <a:srgbClr val="FC8213"/>
                </a:solidFill>
                <a:latin typeface="Arial Nova" panose="020B0504020202020204" pitchFamily="34" charset="0"/>
              </a:rPr>
              <a:t>Future Prospects</a:t>
            </a:r>
          </a:p>
        </p:txBody>
      </p:sp>
    </p:spTree>
    <p:extLst>
      <p:ext uri="{BB962C8B-B14F-4D97-AF65-F5344CB8AC3E}">
        <p14:creationId xmlns:p14="http://schemas.microsoft.com/office/powerpoint/2010/main" val="3644669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ADAA5D4-FCED-447E-8356-1CE4B35DEC42}"/>
              </a:ext>
            </a:extLst>
          </p:cNvPr>
          <p:cNvSpPr/>
          <p:nvPr/>
        </p:nvSpPr>
        <p:spPr>
          <a:xfrm>
            <a:off x="7581900" y="6497464"/>
            <a:ext cx="3124200" cy="300082"/>
          </a:xfrm>
          <a:prstGeom prst="rect">
            <a:avLst/>
          </a:prstGeom>
        </p:spPr>
        <p:txBody>
          <a:bodyPr wrap="square">
            <a:spAutoFit/>
          </a:bodyPr>
          <a:lstStyle/>
          <a:p>
            <a:pPr algn="l" defTabSz="685800" rtl="0">
              <a:buClr>
                <a:srgbClr val="FFC000"/>
              </a:buClr>
              <a:buSzPct val="110000"/>
              <a:defRPr/>
            </a:pPr>
            <a:r>
              <a:rPr lang="en-US" sz="1350" kern="1200" dirty="0" err="1">
                <a:solidFill>
                  <a:srgbClr val="FC8213"/>
                </a:solidFill>
                <a:latin typeface="Arial Nova" panose="020B0504020202020204" pitchFamily="34" charset="0"/>
              </a:rPr>
              <a:t>Fujii</a:t>
            </a:r>
            <a:r>
              <a:rPr lang="en-US" sz="1350" kern="1200" dirty="0">
                <a:solidFill>
                  <a:srgbClr val="FC8213"/>
                </a:solidFill>
                <a:latin typeface="Arial Nova" panose="020B0504020202020204" pitchFamily="34" charset="0"/>
              </a:rPr>
              <a:t> </a:t>
            </a:r>
            <a:r>
              <a:rPr lang="en-US" sz="1350" i="1" kern="1200" dirty="0">
                <a:solidFill>
                  <a:srgbClr val="FC8213"/>
                </a:solidFill>
                <a:latin typeface="Arial Nova" panose="020B0504020202020204" pitchFamily="34" charset="0"/>
              </a:rPr>
              <a:t>et al.</a:t>
            </a:r>
            <a:r>
              <a:rPr lang="en-US" sz="1350" kern="1200" dirty="0">
                <a:solidFill>
                  <a:srgbClr val="FC8213"/>
                </a:solidFill>
                <a:latin typeface="Arial Nova" panose="020B0504020202020204" pitchFamily="34" charset="0"/>
              </a:rPr>
              <a:t> (2018) </a:t>
            </a:r>
            <a:endParaRPr lang="en-GB" sz="1350" i="1" kern="1200" dirty="0">
              <a:solidFill>
                <a:srgbClr val="FC8213"/>
              </a:solidFill>
              <a:latin typeface="Arial Nova" panose="020B0504020202020204" pitchFamily="34" charset="0"/>
            </a:endParaRPr>
          </a:p>
        </p:txBody>
      </p:sp>
      <p:pic>
        <p:nvPicPr>
          <p:cNvPr id="3" name="Picture 2" descr="Image result for exoplanet future missions nasa exep">
            <a:extLst>
              <a:ext uri="{FF2B5EF4-FFF2-40B4-BE49-F238E27FC236}">
                <a16:creationId xmlns:a16="http://schemas.microsoft.com/office/drawing/2014/main" id="{97B61549-DE1F-7AC8-E902-D39149AB4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700473"/>
            <a:ext cx="7238999" cy="5395527"/>
          </a:xfrm>
          <a:prstGeom prst="rect">
            <a:avLst/>
          </a:prstGeom>
          <a:solidFill>
            <a:srgbClr val="FFC000"/>
          </a:solidFill>
          <a:ln w="25400">
            <a:solidFill>
              <a:srgbClr val="FC8213"/>
            </a:solidFill>
          </a:ln>
        </p:spPr>
      </p:pic>
    </p:spTree>
    <p:extLst>
      <p:ext uri="{BB962C8B-B14F-4D97-AF65-F5344CB8AC3E}">
        <p14:creationId xmlns:p14="http://schemas.microsoft.com/office/powerpoint/2010/main" val="2720227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F3C208-E399-F67D-A2FC-EE01B2E4BA5E}"/>
              </a:ext>
            </a:extLst>
          </p:cNvPr>
          <p:cNvGrpSpPr/>
          <p:nvPr/>
        </p:nvGrpSpPr>
        <p:grpSpPr>
          <a:xfrm>
            <a:off x="1447800" y="-590147"/>
            <a:ext cx="8686800" cy="1961747"/>
            <a:chOff x="-76200" y="-285347"/>
            <a:chExt cx="8686800" cy="1961747"/>
          </a:xfrm>
        </p:grpSpPr>
        <p:pic>
          <p:nvPicPr>
            <p:cNvPr id="2" name="Picture 16" descr="good times party Sticker by partyonmarz">
              <a:extLst>
                <a:ext uri="{FF2B5EF4-FFF2-40B4-BE49-F238E27FC236}">
                  <a16:creationId xmlns:a16="http://schemas.microsoft.com/office/drawing/2014/main" id="{E8BB044A-2358-653E-8AC1-7208FDAB31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375" y="-285347"/>
              <a:ext cx="1961747" cy="1961747"/>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5A17395D-E317-8F00-17DF-77BBEEA19E75}"/>
                </a:ext>
              </a:extLst>
            </p:cNvPr>
            <p:cNvSpPr txBox="1">
              <a:spLocks/>
            </p:cNvSpPr>
            <p:nvPr/>
          </p:nvSpPr>
          <p:spPr>
            <a:xfrm>
              <a:off x="-76200" y="381000"/>
              <a:ext cx="8686800" cy="596958"/>
            </a:xfrm>
            <a:prstGeom prst="rect">
              <a:avLst/>
            </a:prstGeom>
          </p:spPr>
          <p:txBody>
            <a:bodyPr vert="horz" wrap="square" lIns="0" tIns="12065" rIns="0" bIns="0" rtlCol="0" anchor="b">
              <a:spAutoFit/>
            </a:bodyPr>
            <a:lstStyle>
              <a:lvl1pPr algn="ctr">
                <a:defRPr sz="4500" b="0" i="0">
                  <a:solidFill>
                    <a:schemeClr val="tx1"/>
                  </a:solidFill>
                  <a:latin typeface="Times New Roman"/>
                  <a:ea typeface="+mj-ea"/>
                  <a:cs typeface="Times New Roman"/>
                </a:defRPr>
              </a:lvl1pPr>
            </a:lstStyle>
            <a:p>
              <a:pPr marL="12700">
                <a:spcBef>
                  <a:spcPts val="95"/>
                </a:spcBef>
              </a:pPr>
              <a:r>
                <a:rPr lang="en-GB" sz="3800" b="1" dirty="0">
                  <a:solidFill>
                    <a:srgbClr val="FC8213"/>
                  </a:solidFill>
                  <a:latin typeface="Arial Nova" panose="020B0504020202020204" pitchFamily="34" charset="0"/>
                </a:rPr>
                <a:t>signatures</a:t>
              </a:r>
            </a:p>
          </p:txBody>
        </p:sp>
      </p:grpSp>
      <p:pic>
        <p:nvPicPr>
          <p:cNvPr id="6" name="Picture 2" descr="http://sites.psu.edu/astrowright/files/2018/03/SETI-as-Astrobiology.001-286bk65.png">
            <a:extLst>
              <a:ext uri="{FF2B5EF4-FFF2-40B4-BE49-F238E27FC236}">
                <a16:creationId xmlns:a16="http://schemas.microsoft.com/office/drawing/2014/main" id="{37FCB70B-1F25-26FD-73E8-3A6C52D88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974552"/>
            <a:ext cx="6545193" cy="4908895"/>
          </a:xfrm>
          <a:prstGeom prst="rect">
            <a:avLst/>
          </a:prstGeom>
          <a:noFill/>
          <a:ln w="25400">
            <a:solidFill>
              <a:srgbClr val="7030A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785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F3C208-E399-F67D-A2FC-EE01B2E4BA5E}"/>
              </a:ext>
            </a:extLst>
          </p:cNvPr>
          <p:cNvGrpSpPr/>
          <p:nvPr/>
        </p:nvGrpSpPr>
        <p:grpSpPr>
          <a:xfrm>
            <a:off x="1447800" y="-590147"/>
            <a:ext cx="8686800" cy="1961747"/>
            <a:chOff x="-76200" y="-285347"/>
            <a:chExt cx="8686800" cy="1961747"/>
          </a:xfrm>
        </p:grpSpPr>
        <p:pic>
          <p:nvPicPr>
            <p:cNvPr id="2" name="Picture 16" descr="good times party Sticker by partyonmarz">
              <a:extLst>
                <a:ext uri="{FF2B5EF4-FFF2-40B4-BE49-F238E27FC236}">
                  <a16:creationId xmlns:a16="http://schemas.microsoft.com/office/drawing/2014/main" id="{E8BB044A-2358-653E-8AC1-7208FDAB31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375" y="-285347"/>
              <a:ext cx="1961747" cy="1961747"/>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5A17395D-E317-8F00-17DF-77BBEEA19E75}"/>
                </a:ext>
              </a:extLst>
            </p:cNvPr>
            <p:cNvSpPr txBox="1">
              <a:spLocks/>
            </p:cNvSpPr>
            <p:nvPr/>
          </p:nvSpPr>
          <p:spPr>
            <a:xfrm>
              <a:off x="-76200" y="381000"/>
              <a:ext cx="8686800" cy="596958"/>
            </a:xfrm>
            <a:prstGeom prst="rect">
              <a:avLst/>
            </a:prstGeom>
          </p:spPr>
          <p:txBody>
            <a:bodyPr vert="horz" wrap="square" lIns="0" tIns="12065" rIns="0" bIns="0" rtlCol="0" anchor="b">
              <a:spAutoFit/>
            </a:bodyPr>
            <a:lstStyle>
              <a:lvl1pPr algn="ctr">
                <a:defRPr sz="4500" b="0" i="0">
                  <a:solidFill>
                    <a:schemeClr val="tx1"/>
                  </a:solidFill>
                  <a:latin typeface="Times New Roman"/>
                  <a:ea typeface="+mj-ea"/>
                  <a:cs typeface="Times New Roman"/>
                </a:defRPr>
              </a:lvl1pPr>
            </a:lstStyle>
            <a:p>
              <a:pPr marL="12700">
                <a:spcBef>
                  <a:spcPts val="95"/>
                </a:spcBef>
              </a:pPr>
              <a:r>
                <a:rPr lang="en-GB" sz="3800" b="1" dirty="0">
                  <a:solidFill>
                    <a:srgbClr val="FC8213"/>
                  </a:solidFill>
                  <a:latin typeface="Arial Nova" panose="020B0504020202020204" pitchFamily="34" charset="0"/>
                </a:rPr>
                <a:t>signatures</a:t>
              </a:r>
            </a:p>
          </p:txBody>
        </p:sp>
      </p:grpSp>
      <p:pic>
        <p:nvPicPr>
          <p:cNvPr id="3" name="Picture 2" descr="https://lh4.googleusercontent.com/VcS7Q1w4EcPlgj8yDt13KsW4cNOgdl16q29VDvenKgSUEynBbOnsiDKyXKTAcc43DAcBY6Q-HNGy1Yl7uRcY05MprGL8YGSLYE8mzBAnEUzx3czlMF-S4PwCoZiAfAa1aocjYB4V">
            <a:extLst>
              <a:ext uri="{FF2B5EF4-FFF2-40B4-BE49-F238E27FC236}">
                <a16:creationId xmlns:a16="http://schemas.microsoft.com/office/drawing/2014/main" id="{91FC197A-4223-E576-E733-884C90619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647" y="1012652"/>
            <a:ext cx="7162949" cy="4832695"/>
          </a:xfrm>
          <a:prstGeom prst="rect">
            <a:avLst/>
          </a:prstGeom>
          <a:noFill/>
          <a:ln w="25400">
            <a:solidFill>
              <a:srgbClr val="7030A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066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EE3582-16C6-42FC-9488-9FAC9F26B0A7}"/>
              </a:ext>
            </a:extLst>
          </p:cNvPr>
          <p:cNvSpPr/>
          <p:nvPr/>
        </p:nvSpPr>
        <p:spPr>
          <a:xfrm>
            <a:off x="255494" y="5577163"/>
            <a:ext cx="4316504" cy="611706"/>
          </a:xfrm>
          <a:prstGeom prst="rect">
            <a:avLst/>
          </a:prstGeom>
        </p:spPr>
        <p:txBody>
          <a:bodyPr wrap="square">
            <a:spAutoFit/>
          </a:bodyPr>
          <a:lstStyle/>
          <a:p>
            <a:r>
              <a:rPr lang="en-GB" sz="825" baseline="30000" dirty="0">
                <a:solidFill>
                  <a:srgbClr val="FC8213"/>
                </a:solidFill>
                <a:latin typeface="LM Mono 10" panose="00000509000000000000" pitchFamily="49" charset="0"/>
              </a:rPr>
              <a:t>1</a:t>
            </a:r>
            <a:r>
              <a:rPr lang="en-GB" sz="825" dirty="0">
                <a:solidFill>
                  <a:srgbClr val="FC8213"/>
                </a:solidFill>
                <a:latin typeface="LM Mono 10" panose="00000509000000000000" pitchFamily="49" charset="0"/>
              </a:rPr>
              <a:t>Kipping &amp; Teachey (2016) - </a:t>
            </a:r>
            <a:r>
              <a:rPr lang="en-GB" sz="825" i="1" dirty="0">
                <a:solidFill>
                  <a:srgbClr val="FC8213"/>
                </a:solidFill>
                <a:latin typeface="LM Mono 10" panose="00000509000000000000" pitchFamily="49" charset="0"/>
              </a:rPr>
              <a:t>MNRAS; </a:t>
            </a:r>
            <a:r>
              <a:rPr lang="en-GB" sz="825" baseline="30000" dirty="0">
                <a:solidFill>
                  <a:srgbClr val="FC8213"/>
                </a:solidFill>
                <a:latin typeface="LM Mono 10" panose="00000509000000000000" pitchFamily="49" charset="0"/>
              </a:rPr>
              <a:t>2</a:t>
            </a:r>
            <a:r>
              <a:rPr lang="en-GB" sz="825" dirty="0">
                <a:solidFill>
                  <a:srgbClr val="FC8213"/>
                </a:solidFill>
                <a:latin typeface="LM Mono 10" panose="00000509000000000000" pitchFamily="49" charset="0"/>
              </a:rPr>
              <a:t>Birch (1991) </a:t>
            </a:r>
            <a:r>
              <a:rPr lang="en-GB" sz="825" i="1" dirty="0">
                <a:solidFill>
                  <a:srgbClr val="FC8213"/>
                </a:solidFill>
                <a:latin typeface="LM Mono 10" panose="00000509000000000000" pitchFamily="49" charset="0"/>
              </a:rPr>
              <a:t>– J. British Interplan. Soc.</a:t>
            </a:r>
            <a:r>
              <a:rPr lang="en-GB" sz="825" dirty="0">
                <a:solidFill>
                  <a:srgbClr val="FC8213"/>
                </a:solidFill>
                <a:latin typeface="LM Mono 10" panose="00000509000000000000" pitchFamily="49" charset="0"/>
              </a:rPr>
              <a:t>; </a:t>
            </a:r>
            <a:r>
              <a:rPr lang="en-GB" sz="825" baseline="30000" dirty="0">
                <a:solidFill>
                  <a:srgbClr val="FC8213"/>
                </a:solidFill>
                <a:latin typeface="LM Mono 10" panose="00000509000000000000" pitchFamily="49" charset="0"/>
              </a:rPr>
              <a:t>3</a:t>
            </a:r>
            <a:r>
              <a:rPr lang="en-GB" sz="825" dirty="0">
                <a:solidFill>
                  <a:srgbClr val="FC8213"/>
                </a:solidFill>
                <a:latin typeface="LM Mono 10" panose="00000509000000000000" pitchFamily="49" charset="0"/>
              </a:rPr>
              <a:t>Zackrisson </a:t>
            </a:r>
            <a:r>
              <a:rPr lang="en-GB" sz="825" i="1" dirty="0">
                <a:solidFill>
                  <a:srgbClr val="FC8213"/>
                </a:solidFill>
                <a:latin typeface="LM Mono 10" panose="00000509000000000000" pitchFamily="49" charset="0"/>
              </a:rPr>
              <a:t>et al</a:t>
            </a:r>
            <a:r>
              <a:rPr lang="en-GB" sz="825" dirty="0">
                <a:solidFill>
                  <a:srgbClr val="FC8213"/>
                </a:solidFill>
                <a:latin typeface="LM Mono 10" panose="00000509000000000000" pitchFamily="49" charset="0"/>
              </a:rPr>
              <a:t>. (2018) – </a:t>
            </a:r>
            <a:r>
              <a:rPr lang="en-GB" sz="825" i="1" dirty="0">
                <a:solidFill>
                  <a:srgbClr val="FC8213"/>
                </a:solidFill>
                <a:latin typeface="LM Mono 10" panose="00000509000000000000" pitchFamily="49" charset="0"/>
              </a:rPr>
              <a:t>ApJ.</a:t>
            </a:r>
            <a:r>
              <a:rPr lang="en-GB" sz="825" dirty="0">
                <a:solidFill>
                  <a:srgbClr val="FC8213"/>
                </a:solidFill>
                <a:latin typeface="LM Mono 10" panose="00000509000000000000" pitchFamily="49" charset="0"/>
              </a:rPr>
              <a:t>;</a:t>
            </a:r>
            <a:r>
              <a:rPr lang="en-GB" sz="825" i="1" dirty="0">
                <a:solidFill>
                  <a:srgbClr val="FC8213"/>
                </a:solidFill>
                <a:latin typeface="LM Mono 10" panose="00000509000000000000" pitchFamily="49" charset="0"/>
              </a:rPr>
              <a:t> </a:t>
            </a:r>
            <a:r>
              <a:rPr lang="en-GB" sz="825" baseline="30000" dirty="0">
                <a:solidFill>
                  <a:srgbClr val="FC8213"/>
                </a:solidFill>
                <a:latin typeface="LM Mono 10" panose="00000509000000000000" pitchFamily="49" charset="0"/>
              </a:rPr>
              <a:t>4</a:t>
            </a:r>
            <a:r>
              <a:rPr lang="en-GB" sz="825" dirty="0">
                <a:solidFill>
                  <a:srgbClr val="FC8213"/>
                </a:solidFill>
                <a:latin typeface="LM Mono 10" panose="00000509000000000000" pitchFamily="49" charset="0"/>
              </a:rPr>
              <a:t>Silagadze (2008) - </a:t>
            </a:r>
            <a:r>
              <a:rPr lang="en-GB" sz="825" i="1" dirty="0">
                <a:solidFill>
                  <a:srgbClr val="FC8213"/>
                </a:solidFill>
                <a:latin typeface="LM Mono 10" panose="00000509000000000000" pitchFamily="49" charset="0"/>
              </a:rPr>
              <a:t>Acta Astron.</a:t>
            </a:r>
            <a:r>
              <a:rPr lang="en-GB" sz="825" dirty="0">
                <a:solidFill>
                  <a:srgbClr val="FC8213"/>
                </a:solidFill>
                <a:latin typeface="LM Mono 10" panose="00000509000000000000" pitchFamily="49" charset="0"/>
              </a:rPr>
              <a:t>;</a:t>
            </a:r>
            <a:r>
              <a:rPr lang="en-GB" sz="825" baseline="30000" dirty="0">
                <a:solidFill>
                  <a:srgbClr val="FC8213"/>
                </a:solidFill>
                <a:latin typeface="LM Mono 10" panose="00000509000000000000" pitchFamily="49" charset="0"/>
              </a:rPr>
              <a:t> 5</a:t>
            </a:r>
            <a:r>
              <a:rPr lang="en-GB" sz="825" dirty="0">
                <a:solidFill>
                  <a:srgbClr val="FC8213"/>
                </a:solidFill>
                <a:latin typeface="LM Mono 10" panose="00000509000000000000" pitchFamily="49" charset="0"/>
              </a:rPr>
              <a:t>Lin </a:t>
            </a:r>
            <a:r>
              <a:rPr lang="en-GB" sz="825" i="1" dirty="0">
                <a:solidFill>
                  <a:srgbClr val="FC8213"/>
                </a:solidFill>
                <a:latin typeface="LM Mono 10" panose="00000509000000000000" pitchFamily="49" charset="0"/>
              </a:rPr>
              <a:t>et al. </a:t>
            </a:r>
            <a:r>
              <a:rPr lang="en-GB" sz="825" dirty="0">
                <a:solidFill>
                  <a:srgbClr val="FC8213"/>
                </a:solidFill>
                <a:latin typeface="LM Mono 10" panose="00000509000000000000" pitchFamily="49" charset="0"/>
              </a:rPr>
              <a:t>(2014) – </a:t>
            </a:r>
            <a:r>
              <a:rPr lang="en-GB" sz="825" i="1" dirty="0">
                <a:solidFill>
                  <a:srgbClr val="FC8213"/>
                </a:solidFill>
                <a:latin typeface="LM Mono 10" panose="00000509000000000000" pitchFamily="49" charset="0"/>
              </a:rPr>
              <a:t>ApJ.</a:t>
            </a:r>
            <a:r>
              <a:rPr lang="en-GB" sz="825" dirty="0">
                <a:solidFill>
                  <a:srgbClr val="FC8213"/>
                </a:solidFill>
                <a:latin typeface="LM Mono 10" panose="00000509000000000000" pitchFamily="49" charset="0"/>
              </a:rPr>
              <a:t>; </a:t>
            </a:r>
            <a:r>
              <a:rPr lang="en-GB" sz="825" baseline="30000" dirty="0">
                <a:solidFill>
                  <a:srgbClr val="FC8213"/>
                </a:solidFill>
                <a:latin typeface="LM Mono 10" panose="00000509000000000000" pitchFamily="49" charset="0"/>
              </a:rPr>
              <a:t>6</a:t>
            </a:r>
            <a:r>
              <a:rPr lang="en-US" sz="825" dirty="0">
                <a:solidFill>
                  <a:srgbClr val="FC8213"/>
                </a:solidFill>
                <a:latin typeface="LM Mono 10" panose="00000509000000000000" pitchFamily="49" charset="0"/>
              </a:rPr>
              <a:t>Stevens </a:t>
            </a:r>
            <a:r>
              <a:rPr lang="en-US" sz="825" i="1" dirty="0">
                <a:solidFill>
                  <a:srgbClr val="FC8213"/>
                </a:solidFill>
                <a:latin typeface="LM Mono 10" panose="00000509000000000000" pitchFamily="49" charset="0"/>
              </a:rPr>
              <a:t>et al</a:t>
            </a:r>
            <a:r>
              <a:rPr lang="en-US" sz="825" dirty="0">
                <a:solidFill>
                  <a:srgbClr val="FC8213"/>
                </a:solidFill>
                <a:latin typeface="LM Mono 10" panose="00000509000000000000" pitchFamily="49" charset="0"/>
              </a:rPr>
              <a:t>. (2017) – </a:t>
            </a:r>
            <a:r>
              <a:rPr lang="en-US" sz="825" i="1" dirty="0">
                <a:solidFill>
                  <a:srgbClr val="FC8213"/>
                </a:solidFill>
                <a:latin typeface="LM Mono 10" panose="00000509000000000000" pitchFamily="49" charset="0"/>
              </a:rPr>
              <a:t>Int. J. Astrobiology</a:t>
            </a:r>
            <a:r>
              <a:rPr lang="en-US" sz="825" dirty="0">
                <a:solidFill>
                  <a:srgbClr val="FC8213"/>
                </a:solidFill>
                <a:latin typeface="LM Mono 10" panose="00000509000000000000" pitchFamily="49" charset="0"/>
              </a:rPr>
              <a:t> </a:t>
            </a:r>
          </a:p>
          <a:p>
            <a:endParaRPr lang="en-US" sz="900" dirty="0">
              <a:solidFill>
                <a:srgbClr val="FC8213"/>
              </a:solidFill>
              <a:latin typeface="LM Mono 10" panose="00000509000000000000" pitchFamily="49" charset="0"/>
            </a:endParaRPr>
          </a:p>
        </p:txBody>
      </p:sp>
      <p:sp>
        <p:nvSpPr>
          <p:cNvPr id="17" name="TextBox 16">
            <a:extLst>
              <a:ext uri="{FF2B5EF4-FFF2-40B4-BE49-F238E27FC236}">
                <a16:creationId xmlns:a16="http://schemas.microsoft.com/office/drawing/2014/main" id="{79523B5A-C55C-4FC7-A54A-1C5CD1FAFDE5}"/>
              </a:ext>
            </a:extLst>
          </p:cNvPr>
          <p:cNvSpPr txBox="1"/>
          <p:nvPr/>
        </p:nvSpPr>
        <p:spPr>
          <a:xfrm>
            <a:off x="255494" y="1752600"/>
            <a:ext cx="4316504" cy="3485570"/>
          </a:xfrm>
          <a:prstGeom prst="rect">
            <a:avLst/>
          </a:prstGeom>
          <a:noFill/>
        </p:spPr>
        <p:txBody>
          <a:bodyPr wrap="square" rtlCol="0">
            <a:spAutoFit/>
          </a:bodyPr>
          <a:lstStyle/>
          <a:p>
            <a:pPr marL="214313" indent="-214313">
              <a:buClr>
                <a:srgbClr val="FFC000"/>
              </a:buClr>
              <a:buSzPct val="110000"/>
              <a:buBlip>
                <a:blip r:embed="rId2"/>
              </a:buBlip>
            </a:pPr>
            <a:r>
              <a:rPr lang="en-US" sz="1050" i="1" dirty="0">
                <a:solidFill>
                  <a:srgbClr val="FC8213"/>
                </a:solidFill>
                <a:latin typeface="LM Mono Prop 10" panose="00000500000000000000" pitchFamily="50" charset="0"/>
              </a:rPr>
              <a:t>Radio Signals</a:t>
            </a:r>
          </a:p>
          <a:p>
            <a:pPr>
              <a:buClr>
                <a:srgbClr val="FFC000"/>
              </a:buClr>
              <a:buSzPct val="110000"/>
            </a:pPr>
            <a:r>
              <a:rPr lang="en-US" sz="1050" dirty="0">
                <a:solidFill>
                  <a:srgbClr val="FC8213"/>
                </a:solidFill>
                <a:latin typeface="LM Mono Prop 10" panose="00000500000000000000" pitchFamily="50" charset="0"/>
              </a:rPr>
              <a:t>Low frequency radiation in the 1.4 and 1.7 GHZ range, known as the ‘</a:t>
            </a:r>
            <a:r>
              <a:rPr lang="en-US" sz="1050" i="1" dirty="0">
                <a:solidFill>
                  <a:srgbClr val="FC8213"/>
                </a:solidFill>
                <a:latin typeface="LM Mono Prop 10" panose="00000500000000000000" pitchFamily="50" charset="0"/>
              </a:rPr>
              <a:t>cosmic watering hole</a:t>
            </a:r>
            <a:r>
              <a:rPr lang="en-US" sz="1050" dirty="0">
                <a:solidFill>
                  <a:srgbClr val="FC8213"/>
                </a:solidFill>
                <a:latin typeface="LM Mono Prop 10" panose="00000500000000000000" pitchFamily="50" charset="0"/>
              </a:rPr>
              <a:t>’ as it covers the natural frequencies of the hydroxyl radical </a:t>
            </a:r>
            <a:r>
              <a:rPr lang="en-US" sz="1050" i="1" dirty="0">
                <a:solidFill>
                  <a:srgbClr val="FC8213"/>
                </a:solidFill>
                <a:latin typeface="LM Mono Prop 10" panose="00000500000000000000" pitchFamily="50" charset="0"/>
              </a:rPr>
              <a:t>and </a:t>
            </a:r>
            <a:r>
              <a:rPr lang="en-US" sz="1050" dirty="0">
                <a:solidFill>
                  <a:srgbClr val="FC8213"/>
                </a:solidFill>
                <a:latin typeface="LM Mono Prop 10" panose="00000500000000000000" pitchFamily="50" charset="0"/>
              </a:rPr>
              <a:t>hydrogen, has been proposed as a possible frequency to start looking</a:t>
            </a:r>
            <a:r>
              <a:rPr lang="en-US" sz="1050" baseline="30000" dirty="0">
                <a:solidFill>
                  <a:srgbClr val="FC8213"/>
                </a:solidFill>
                <a:latin typeface="LM Mono Prop 10" panose="00000500000000000000" pitchFamily="50" charset="0"/>
              </a:rPr>
              <a:t>1</a:t>
            </a:r>
            <a:r>
              <a:rPr lang="en-US" sz="1050" dirty="0">
                <a:solidFill>
                  <a:srgbClr val="FC8213"/>
                </a:solidFill>
                <a:latin typeface="LM Mono Prop 10" panose="00000500000000000000" pitchFamily="50" charset="0"/>
              </a:rPr>
              <a:t> and broadcasting.</a:t>
            </a:r>
          </a:p>
          <a:p>
            <a:pPr marL="214313" indent="-214313">
              <a:buClr>
                <a:srgbClr val="FFC000"/>
              </a:buClr>
              <a:buSzPct val="110000"/>
              <a:buBlip>
                <a:blip r:embed="rId2"/>
              </a:buBlip>
            </a:pPr>
            <a:endParaRPr lang="en-US" sz="1050" dirty="0">
              <a:solidFill>
                <a:srgbClr val="FC8213"/>
              </a:solidFill>
              <a:latin typeface="LM Mono Prop 10" panose="00000500000000000000" pitchFamily="50" charset="0"/>
            </a:endParaRPr>
          </a:p>
          <a:p>
            <a:pPr marL="214313" indent="-214313">
              <a:buClr>
                <a:srgbClr val="FFC000"/>
              </a:buClr>
              <a:buSzPct val="110000"/>
              <a:buBlip>
                <a:blip r:embed="rId2"/>
              </a:buBlip>
            </a:pPr>
            <a:r>
              <a:rPr lang="en-US" sz="1050" i="1" dirty="0">
                <a:solidFill>
                  <a:srgbClr val="FC8213"/>
                </a:solidFill>
                <a:latin typeface="LM Mono Prop 10" panose="00000500000000000000" pitchFamily="50" charset="0"/>
              </a:rPr>
              <a:t>Optical Signals</a:t>
            </a:r>
          </a:p>
          <a:p>
            <a:pPr>
              <a:buClr>
                <a:srgbClr val="FFC000"/>
              </a:buClr>
              <a:buSzPct val="110000"/>
            </a:pPr>
            <a:r>
              <a:rPr lang="en-US" sz="1050" dirty="0">
                <a:solidFill>
                  <a:srgbClr val="FC8213"/>
                </a:solidFill>
                <a:latin typeface="LM Mono Prop 10" panose="00000500000000000000" pitchFamily="50" charset="0"/>
              </a:rPr>
              <a:t>Infrared to ultraviolet radiation, including laser emissions. Intentional directed attempts at communication, or pollution/infrared excess from light sail propulsion (e.g. </a:t>
            </a:r>
            <a:r>
              <a:rPr lang="en-US" sz="1050" i="1" dirty="0">
                <a:solidFill>
                  <a:srgbClr val="FC8213"/>
                </a:solidFill>
                <a:latin typeface="LM Mono Prop 10" panose="00000500000000000000" pitchFamily="50" charset="0"/>
              </a:rPr>
              <a:t>The Planetary Society’s LightSail I </a:t>
            </a:r>
            <a:r>
              <a:rPr lang="en-US" sz="1050" dirty="0">
                <a:solidFill>
                  <a:srgbClr val="FC8213"/>
                </a:solidFill>
                <a:latin typeface="LM Mono Prop 10" panose="00000500000000000000" pitchFamily="50" charset="0"/>
              </a:rPr>
              <a:t>and </a:t>
            </a:r>
            <a:r>
              <a:rPr lang="en-US" sz="1050" i="1" dirty="0">
                <a:solidFill>
                  <a:srgbClr val="FC8213"/>
                </a:solidFill>
                <a:latin typeface="LM Mono Prop 10" panose="00000500000000000000" pitchFamily="50" charset="0"/>
              </a:rPr>
              <a:t>II</a:t>
            </a:r>
            <a:r>
              <a:rPr lang="en-US" sz="1050" dirty="0">
                <a:solidFill>
                  <a:srgbClr val="FC8213"/>
                </a:solidFill>
                <a:latin typeface="LM Mono Prop 10" panose="00000500000000000000" pitchFamily="50" charset="0"/>
              </a:rPr>
              <a:t>). Chromatic cloaking to intentionally swamp the transmission spectrum of a planet to obscure evidence of oxygen, pollutants,</a:t>
            </a:r>
            <a:r>
              <a:rPr lang="en-US" sz="1050" baseline="30000" dirty="0">
                <a:solidFill>
                  <a:srgbClr val="FC8213"/>
                </a:solidFill>
                <a:latin typeface="LM Mono Prop 10" panose="00000500000000000000" pitchFamily="50" charset="0"/>
              </a:rPr>
              <a:t> </a:t>
            </a:r>
            <a:r>
              <a:rPr lang="en-US" sz="1050" dirty="0">
                <a:solidFill>
                  <a:srgbClr val="FC8213"/>
                </a:solidFill>
                <a:latin typeface="LM Mono Prop 10" panose="00000500000000000000" pitchFamily="50" charset="0"/>
              </a:rPr>
              <a:t>&amp; bio- or technosignatures</a:t>
            </a:r>
            <a:r>
              <a:rPr lang="en-GB" sz="1050" baseline="30000" dirty="0">
                <a:solidFill>
                  <a:srgbClr val="FC8213"/>
                </a:solidFill>
                <a:latin typeface="LM Mono Prop 10" panose="00000500000000000000" pitchFamily="50" charset="0"/>
              </a:rPr>
              <a:t>1</a:t>
            </a:r>
            <a:r>
              <a:rPr lang="en-GB" sz="1050" dirty="0">
                <a:solidFill>
                  <a:srgbClr val="FC8213"/>
                </a:solidFill>
                <a:latin typeface="LM Mono Prop 10" panose="00000500000000000000" pitchFamily="50" charset="0"/>
              </a:rPr>
              <a:t>.</a:t>
            </a:r>
          </a:p>
          <a:p>
            <a:pPr marL="214313" indent="-214313">
              <a:buClr>
                <a:srgbClr val="FFC000"/>
              </a:buClr>
              <a:buSzPct val="110000"/>
              <a:buBlip>
                <a:blip r:embed="rId2"/>
              </a:buBlip>
            </a:pPr>
            <a:endParaRPr lang="en-US" sz="1050" dirty="0">
              <a:solidFill>
                <a:srgbClr val="FC8213"/>
              </a:solidFill>
              <a:latin typeface="LM Mono Prop 10" panose="00000500000000000000" pitchFamily="50" charset="0"/>
            </a:endParaRPr>
          </a:p>
          <a:p>
            <a:pPr marL="214313" indent="-214313">
              <a:buClr>
                <a:srgbClr val="FFC000"/>
              </a:buClr>
              <a:buSzPct val="110000"/>
              <a:buBlip>
                <a:blip r:embed="rId2"/>
              </a:buBlip>
            </a:pPr>
            <a:r>
              <a:rPr lang="en-US" sz="1050" i="1" dirty="0">
                <a:solidFill>
                  <a:srgbClr val="FC8213"/>
                </a:solidFill>
                <a:latin typeface="LM Mono Prop 10" panose="00000500000000000000" pitchFamily="50" charset="0"/>
              </a:rPr>
              <a:t>Mirrors &amp; Megastructures</a:t>
            </a:r>
          </a:p>
          <a:p>
            <a:pPr>
              <a:buClr>
                <a:srgbClr val="FFC000"/>
              </a:buClr>
              <a:buSzPct val="110000"/>
            </a:pPr>
            <a:r>
              <a:rPr lang="en-US" sz="1050" dirty="0">
                <a:solidFill>
                  <a:srgbClr val="FC8213"/>
                </a:solidFill>
                <a:latin typeface="LM Mono Prop 10" panose="00000500000000000000" pitchFamily="50" charset="0"/>
              </a:rPr>
              <a:t>On orbit mirrors for planetary terraforming e.g. Venus</a:t>
            </a:r>
            <a:r>
              <a:rPr lang="en-US" sz="1050" baseline="30000" dirty="0">
                <a:solidFill>
                  <a:srgbClr val="FC8213"/>
                </a:solidFill>
                <a:latin typeface="LM Mono Prop 10" panose="00000500000000000000" pitchFamily="50" charset="0"/>
              </a:rPr>
              <a:t>2</a:t>
            </a:r>
            <a:r>
              <a:rPr lang="en-US" sz="1050" dirty="0">
                <a:solidFill>
                  <a:srgbClr val="FC8213"/>
                </a:solidFill>
                <a:latin typeface="LM Mono Prop 10" panose="00000500000000000000" pitchFamily="50" charset="0"/>
              </a:rPr>
              <a:t>, or in response to climate change, or to direct stellar radiation for power generation. We </a:t>
            </a:r>
            <a:r>
              <a:rPr lang="en-US" sz="1050" i="1" dirty="0">
                <a:solidFill>
                  <a:srgbClr val="FC8213"/>
                </a:solidFill>
                <a:latin typeface="LM Mono Prop 10" panose="00000500000000000000" pitchFamily="50" charset="0"/>
              </a:rPr>
              <a:t>could</a:t>
            </a:r>
            <a:r>
              <a:rPr lang="en-US" sz="1050" dirty="0">
                <a:solidFill>
                  <a:srgbClr val="FC8213"/>
                </a:solidFill>
                <a:latin typeface="LM Mono Prop 10" panose="00000500000000000000" pitchFamily="50" charset="0"/>
              </a:rPr>
              <a:t> find them when the planet is in transit. Other structures include the hypothetical Dyson sphere – a hypothetical means of capturing the entire radiative output of the star for power generation</a:t>
            </a:r>
            <a:r>
              <a:rPr lang="en-GB" sz="1050" baseline="30000" dirty="0">
                <a:solidFill>
                  <a:srgbClr val="FC8213"/>
                </a:solidFill>
                <a:latin typeface="LM Mono Prop 10" panose="00000500000000000000" pitchFamily="50" charset="0"/>
              </a:rPr>
              <a:t>3</a:t>
            </a:r>
            <a:r>
              <a:rPr lang="en-US" sz="1050" baseline="30000" dirty="0">
                <a:solidFill>
                  <a:srgbClr val="FC8213"/>
                </a:solidFill>
                <a:latin typeface="LM Mono Prop 10" panose="00000500000000000000" pitchFamily="50" charset="0"/>
              </a:rPr>
              <a:t> </a:t>
            </a:r>
            <a:r>
              <a:rPr lang="en-US" sz="1050" dirty="0">
                <a:solidFill>
                  <a:srgbClr val="FC8213"/>
                </a:solidFill>
                <a:latin typeface="LM Mono Prop 10" panose="00000500000000000000" pitchFamily="50" charset="0"/>
              </a:rPr>
              <a:t>– requires highly advanced technology.</a:t>
            </a:r>
          </a:p>
          <a:p>
            <a:pPr marL="342900" indent="-342900">
              <a:buClr>
                <a:srgbClr val="FFC000"/>
              </a:buClr>
              <a:buSzPct val="110000"/>
              <a:buFont typeface="Wingdings" panose="05000000000000000000" pitchFamily="2" charset="2"/>
              <a:buChar char="§"/>
            </a:pPr>
            <a:endParaRPr lang="en-US" sz="1050" dirty="0">
              <a:solidFill>
                <a:srgbClr val="FC8213"/>
              </a:solidFill>
              <a:latin typeface="LM Mono Prop 10" panose="00000500000000000000" pitchFamily="50" charset="0"/>
            </a:endParaRPr>
          </a:p>
        </p:txBody>
      </p:sp>
      <p:cxnSp>
        <p:nvCxnSpPr>
          <p:cNvPr id="30" name="Straight Connector 29">
            <a:extLst>
              <a:ext uri="{FF2B5EF4-FFF2-40B4-BE49-F238E27FC236}">
                <a16:creationId xmlns:a16="http://schemas.microsoft.com/office/drawing/2014/main" id="{603DE260-2F9C-47C5-93F8-79FFACA4707F}"/>
              </a:ext>
            </a:extLst>
          </p:cNvPr>
          <p:cNvCxnSpPr/>
          <p:nvPr/>
        </p:nvCxnSpPr>
        <p:spPr>
          <a:xfrm>
            <a:off x="282390" y="5577163"/>
            <a:ext cx="4289611" cy="0"/>
          </a:xfrm>
          <a:prstGeom prst="line">
            <a:avLst/>
          </a:prstGeom>
          <a:ln w="19050">
            <a:solidFill>
              <a:srgbClr val="7030A0"/>
            </a:solidFill>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AF749C63-F70C-4139-BDDB-F32A4EA73A1D}"/>
              </a:ext>
            </a:extLst>
          </p:cNvPr>
          <p:cNvSpPr/>
          <p:nvPr/>
        </p:nvSpPr>
        <p:spPr>
          <a:xfrm>
            <a:off x="4571998" y="1821307"/>
            <a:ext cx="4514851" cy="3647152"/>
          </a:xfrm>
          <a:prstGeom prst="rect">
            <a:avLst/>
          </a:prstGeom>
        </p:spPr>
        <p:txBody>
          <a:bodyPr wrap="square">
            <a:spAutoFit/>
          </a:bodyPr>
          <a:lstStyle/>
          <a:p>
            <a:pPr marL="214313" indent="-214313">
              <a:buClr>
                <a:srgbClr val="FFC000"/>
              </a:buClr>
              <a:buSzPct val="110000"/>
              <a:buBlip>
                <a:blip r:embed="rId3"/>
              </a:buBlip>
            </a:pPr>
            <a:r>
              <a:rPr lang="en-US" sz="1050" i="1" dirty="0">
                <a:solidFill>
                  <a:srgbClr val="FC8213"/>
                </a:solidFill>
                <a:latin typeface="LM Mono Prop 10" panose="00000500000000000000" pitchFamily="50" charset="0"/>
              </a:rPr>
              <a:t>Neutrinos</a:t>
            </a:r>
          </a:p>
          <a:p>
            <a:pPr>
              <a:buClr>
                <a:srgbClr val="FFC000"/>
              </a:buClr>
              <a:buSzPct val="110000"/>
            </a:pPr>
            <a:r>
              <a:rPr lang="en-US" sz="1050" dirty="0">
                <a:solidFill>
                  <a:srgbClr val="FC8213"/>
                </a:solidFill>
                <a:latin typeface="LM Mono Prop 10" panose="00000500000000000000" pitchFamily="50" charset="0"/>
              </a:rPr>
              <a:t>Neutrinos propagate through space and rarely interact with normal matter. Advanced technology could hypothetically leverage this property to communicate over astronomical distances</a:t>
            </a:r>
            <a:r>
              <a:rPr lang="en-US" sz="1050" baseline="30000" dirty="0">
                <a:solidFill>
                  <a:srgbClr val="FC8213"/>
                </a:solidFill>
                <a:latin typeface="LM Mono Prop 10" panose="00000500000000000000" pitchFamily="50" charset="0"/>
              </a:rPr>
              <a:t>4</a:t>
            </a:r>
            <a:r>
              <a:rPr lang="en-US" sz="1050" dirty="0">
                <a:solidFill>
                  <a:srgbClr val="FC8213"/>
                </a:solidFill>
                <a:latin typeface="LM Mono Prop 10" panose="00000500000000000000" pitchFamily="50" charset="0"/>
              </a:rPr>
              <a:t>.</a:t>
            </a:r>
          </a:p>
          <a:p>
            <a:pPr marL="214313" indent="-214313">
              <a:buClr>
                <a:srgbClr val="FFC000"/>
              </a:buClr>
              <a:buSzPct val="110000"/>
              <a:buBlip>
                <a:blip r:embed="rId3"/>
              </a:buBlip>
            </a:pPr>
            <a:endParaRPr lang="en-US" sz="1050" dirty="0">
              <a:solidFill>
                <a:srgbClr val="FC8213"/>
              </a:solidFill>
              <a:latin typeface="LM Mono Prop 10" panose="00000500000000000000" pitchFamily="50" charset="0"/>
            </a:endParaRPr>
          </a:p>
          <a:p>
            <a:pPr marL="214313" indent="-214313">
              <a:buClr>
                <a:srgbClr val="FFC000"/>
              </a:buClr>
              <a:buSzPct val="110000"/>
              <a:buBlip>
                <a:blip r:embed="rId3"/>
              </a:buBlip>
            </a:pPr>
            <a:r>
              <a:rPr lang="en-US" sz="1050" i="1" dirty="0">
                <a:solidFill>
                  <a:srgbClr val="FC8213"/>
                </a:solidFill>
                <a:latin typeface="LM Mono Prop 10" panose="00000500000000000000" pitchFamily="50" charset="0"/>
              </a:rPr>
              <a:t>Complex molecules in the atmosphere</a:t>
            </a:r>
          </a:p>
          <a:p>
            <a:pPr>
              <a:buClr>
                <a:srgbClr val="FFC000"/>
              </a:buClr>
              <a:buSzPct val="110000"/>
            </a:pPr>
            <a:r>
              <a:rPr lang="en-US" sz="1050" dirty="0">
                <a:solidFill>
                  <a:srgbClr val="FC8213"/>
                </a:solidFill>
                <a:latin typeface="LM Mono Prop 10" panose="00000500000000000000" pitchFamily="50" charset="0"/>
              </a:rPr>
              <a:t>Industrially-produced complex molecules emitted into the atmospheres of planets would produce complex band-structures in spectroscopic surveys. Could be emitted unintentionally e.g. Chlorofluorocarbons(CFCs) in the Earth's atmosphere</a:t>
            </a:r>
            <a:r>
              <a:rPr lang="en-US" sz="1050" baseline="30000" dirty="0">
                <a:solidFill>
                  <a:srgbClr val="FC8213"/>
                </a:solidFill>
                <a:latin typeface="LM Mono Prop 10" panose="00000500000000000000" pitchFamily="50" charset="0"/>
              </a:rPr>
              <a:t>5</a:t>
            </a:r>
            <a:r>
              <a:rPr lang="en-US" sz="1050" dirty="0">
                <a:solidFill>
                  <a:srgbClr val="FC8213"/>
                </a:solidFill>
                <a:latin typeface="LM Mono Prop 10" panose="00000500000000000000" pitchFamily="50" charset="0"/>
              </a:rPr>
              <a:t>.</a:t>
            </a:r>
          </a:p>
          <a:p>
            <a:pPr>
              <a:buClr>
                <a:srgbClr val="FFC000"/>
              </a:buClr>
              <a:buSzPct val="110000"/>
            </a:pPr>
            <a:r>
              <a:rPr lang="en-US" sz="1050" dirty="0">
                <a:solidFill>
                  <a:srgbClr val="FC8213"/>
                </a:solidFill>
                <a:latin typeface="LM Mono Prop 10" panose="00000500000000000000" pitchFamily="50" charset="0"/>
              </a:rPr>
              <a:t> </a:t>
            </a:r>
          </a:p>
          <a:p>
            <a:pPr marL="214313" indent="-214313">
              <a:buClr>
                <a:srgbClr val="FFC000"/>
              </a:buClr>
              <a:buSzPct val="110000"/>
              <a:buBlip>
                <a:blip r:embed="rId3"/>
              </a:buBlip>
            </a:pPr>
            <a:r>
              <a:rPr lang="en-US" sz="1050" i="1" dirty="0">
                <a:solidFill>
                  <a:srgbClr val="FC8213"/>
                </a:solidFill>
                <a:latin typeface="LM Mono Prop 10" panose="00000500000000000000" pitchFamily="50" charset="0"/>
              </a:rPr>
              <a:t>Warfare</a:t>
            </a:r>
          </a:p>
          <a:p>
            <a:pPr>
              <a:buClr>
                <a:srgbClr val="FFC000"/>
              </a:buClr>
              <a:buSzPct val="110000"/>
            </a:pPr>
            <a:r>
              <a:rPr lang="en-US" sz="1050" dirty="0">
                <a:solidFill>
                  <a:srgbClr val="FC8213"/>
                </a:solidFill>
                <a:latin typeface="LM Mono Prop 10" panose="00000500000000000000" pitchFamily="50" charset="0"/>
              </a:rPr>
              <a:t>Evidence of war, particularly high-energy ordinance like nuclear weaponry could result in temporary bursts of luminosity on order of a billionth that of the Sun per second and leave behind heavy isotopes in the atmosphere detectable by spectroscopy</a:t>
            </a:r>
            <a:r>
              <a:rPr lang="en-GB" sz="1050" baseline="30000" dirty="0">
                <a:solidFill>
                  <a:srgbClr val="FC8213"/>
                </a:solidFill>
                <a:latin typeface="LM Mono Prop 10" panose="00000500000000000000" pitchFamily="50" charset="0"/>
              </a:rPr>
              <a:t>6</a:t>
            </a:r>
            <a:r>
              <a:rPr lang="en-US" sz="1050" dirty="0">
                <a:solidFill>
                  <a:srgbClr val="FC8213"/>
                </a:solidFill>
                <a:latin typeface="LM Mono Prop 10" panose="00000500000000000000" pitchFamily="50" charset="0"/>
              </a:rPr>
              <a:t>.</a:t>
            </a:r>
          </a:p>
          <a:p>
            <a:pPr marL="214313" indent="-214313">
              <a:buClr>
                <a:srgbClr val="FFC000"/>
              </a:buClr>
              <a:buSzPct val="110000"/>
              <a:buBlip>
                <a:blip r:embed="rId3"/>
              </a:buBlip>
            </a:pPr>
            <a:endParaRPr lang="en-US" sz="1050" dirty="0">
              <a:solidFill>
                <a:srgbClr val="FC8213"/>
              </a:solidFill>
              <a:latin typeface="LM Mono Prop 10" panose="00000500000000000000" pitchFamily="50" charset="0"/>
            </a:endParaRPr>
          </a:p>
          <a:p>
            <a:pPr marL="214313" indent="-214313">
              <a:buClr>
                <a:srgbClr val="FFC000"/>
              </a:buClr>
              <a:buSzPct val="110000"/>
              <a:buBlip>
                <a:blip r:embed="rId3"/>
              </a:buBlip>
            </a:pPr>
            <a:r>
              <a:rPr lang="en-US" sz="1050" i="1" dirty="0">
                <a:solidFill>
                  <a:srgbClr val="FC8213"/>
                </a:solidFill>
                <a:latin typeface="LM Mono Prop 10" panose="00000500000000000000" pitchFamily="50" charset="0"/>
              </a:rPr>
              <a:t>Artifacts, spacecraft, fossils</a:t>
            </a:r>
          </a:p>
          <a:p>
            <a:pPr>
              <a:buClr>
                <a:srgbClr val="FFC000"/>
              </a:buClr>
              <a:buSzPct val="110000"/>
            </a:pPr>
            <a:r>
              <a:rPr lang="en-US" sz="1050" dirty="0">
                <a:solidFill>
                  <a:srgbClr val="FC8213"/>
                </a:solidFill>
                <a:latin typeface="LM Mono Prop 10" panose="00000500000000000000" pitchFamily="50" charset="0"/>
              </a:rPr>
              <a:t>Spacecraft sent as probes to distant star systems, or those served other purposes but also had onboard storage containing data pertaining to contact with ETI e.g. NASA’s </a:t>
            </a:r>
            <a:r>
              <a:rPr lang="en-US" sz="1050" i="1" dirty="0">
                <a:solidFill>
                  <a:srgbClr val="FC8213"/>
                </a:solidFill>
                <a:latin typeface="LM Mono Prop 10" panose="00000500000000000000" pitchFamily="50" charset="0"/>
              </a:rPr>
              <a:t>Voyager I</a:t>
            </a:r>
            <a:r>
              <a:rPr lang="en-US" sz="1050" dirty="0">
                <a:solidFill>
                  <a:srgbClr val="FC8213"/>
                </a:solidFill>
                <a:latin typeface="LM Mono Prop 10" panose="00000500000000000000" pitchFamily="50" charset="0"/>
              </a:rPr>
              <a:t> &amp; </a:t>
            </a:r>
            <a:r>
              <a:rPr lang="en-US" sz="1050" i="1" dirty="0">
                <a:solidFill>
                  <a:srgbClr val="FC8213"/>
                </a:solidFill>
                <a:latin typeface="LM Mono Prop 10" panose="00000500000000000000" pitchFamily="50" charset="0"/>
              </a:rPr>
              <a:t>II</a:t>
            </a:r>
            <a:r>
              <a:rPr lang="en-US" sz="1050" dirty="0">
                <a:solidFill>
                  <a:srgbClr val="FC8213"/>
                </a:solidFill>
                <a:latin typeface="LM Mono Prop 10" panose="00000500000000000000" pitchFamily="50" charset="0"/>
              </a:rPr>
              <a:t>. Discovering extraterrestrial artifacts, fossils, in the Solar System</a:t>
            </a:r>
            <a:r>
              <a:rPr lang="en-US" sz="1050" baseline="-25000" dirty="0">
                <a:solidFill>
                  <a:srgbClr val="FC8213"/>
                </a:solidFill>
                <a:latin typeface="LM Mono Prop 10" panose="00000500000000000000" pitchFamily="50" charset="0"/>
              </a:rPr>
              <a:t>.</a:t>
            </a:r>
          </a:p>
        </p:txBody>
      </p:sp>
      <p:sp>
        <p:nvSpPr>
          <p:cNvPr id="8" name="TextBox 7">
            <a:extLst>
              <a:ext uri="{FF2B5EF4-FFF2-40B4-BE49-F238E27FC236}">
                <a16:creationId xmlns:a16="http://schemas.microsoft.com/office/drawing/2014/main" id="{EEB91371-2C76-476A-BDB5-2D8E6E2E52BB}"/>
              </a:ext>
            </a:extLst>
          </p:cNvPr>
          <p:cNvSpPr txBox="1"/>
          <p:nvPr/>
        </p:nvSpPr>
        <p:spPr>
          <a:xfrm>
            <a:off x="253206" y="436602"/>
            <a:ext cx="8759983" cy="553998"/>
          </a:xfrm>
          <a:prstGeom prst="rect">
            <a:avLst/>
          </a:prstGeom>
          <a:noFill/>
          <a:effectLst/>
        </p:spPr>
        <p:txBody>
          <a:bodyPr wrap="square" rtlCol="0">
            <a:spAutoFit/>
          </a:bodyPr>
          <a:lstStyle/>
          <a:p>
            <a:pPr algn="ctr" defTabSz="685800" rtl="0">
              <a:defRPr/>
            </a:pPr>
            <a:r>
              <a:rPr lang="en-US" sz="3000" b="1" kern="1200" dirty="0">
                <a:solidFill>
                  <a:srgbClr val="FC8213"/>
                </a:solidFill>
                <a:latin typeface="LM Mono Caps 10" panose="00000509000000000000" pitchFamily="49" charset="0"/>
                <a:ea typeface="+mn-ea"/>
                <a:cs typeface="+mn-cs"/>
              </a:rPr>
              <a:t>Examples of Technosignatures</a:t>
            </a:r>
            <a:endParaRPr lang="en-US" sz="2100" kern="1200" dirty="0">
              <a:solidFill>
                <a:srgbClr val="FC8213"/>
              </a:solidFill>
              <a:latin typeface="LM Mono Prop 10" panose="00000500000000000000" pitchFamily="50" charset="0"/>
            </a:endParaRPr>
          </a:p>
        </p:txBody>
      </p:sp>
    </p:spTree>
    <p:extLst>
      <p:ext uri="{BB962C8B-B14F-4D97-AF65-F5344CB8AC3E}">
        <p14:creationId xmlns:p14="http://schemas.microsoft.com/office/powerpoint/2010/main" val="1896398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4583FDD-1FA3-CFD0-E6F1-5912E557EEB3}"/>
              </a:ext>
            </a:extLst>
          </p:cNvPr>
          <p:cNvSpPr txBox="1">
            <a:spLocks noGrp="1"/>
          </p:cNvSpPr>
          <p:nvPr>
            <p:ph type="title"/>
          </p:nvPr>
        </p:nvSpPr>
        <p:spPr>
          <a:xfrm>
            <a:off x="304800" y="76200"/>
            <a:ext cx="8686800"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Interstellar Panspermia</a:t>
            </a:r>
            <a:endParaRPr sz="3800" b="1" dirty="0">
              <a:solidFill>
                <a:srgbClr val="FC8213"/>
              </a:solidFill>
              <a:latin typeface="Arial Nova" panose="020B0504020202020204" pitchFamily="34" charset="0"/>
            </a:endParaRPr>
          </a:p>
        </p:txBody>
      </p:sp>
      <p:pic>
        <p:nvPicPr>
          <p:cNvPr id="3" name="Picture 1" descr="The Pleiades open cluster (~130 pc away and ~100 Myr old) contains hundreds of stars within a radius of a few parsecs. ">
            <a:extLst>
              <a:ext uri="{FF2B5EF4-FFF2-40B4-BE49-F238E27FC236}">
                <a16:creationId xmlns:a16="http://schemas.microsoft.com/office/drawing/2014/main" id="{5EB256D8-35D6-86D0-F452-F2C3312BA6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5191" y="1147763"/>
            <a:ext cx="3162300"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Red giant stars and planetary nebulae (like the Helix nebula pictured) may distribute material from once inhabited planetary systems into interstellar space.">
            <a:extLst>
              <a:ext uri="{FF2B5EF4-FFF2-40B4-BE49-F238E27FC236}">
                <a16:creationId xmlns:a16="http://schemas.microsoft.com/office/drawing/2014/main" id="{27338C54-07CB-7144-11CB-C207272E23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783" y="3889092"/>
            <a:ext cx="3276860" cy="216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Artist’s concept of the ‘Oumuamua interstellar asteroid.">
            <a:extLst>
              <a:ext uri="{FF2B5EF4-FFF2-40B4-BE49-F238E27FC236}">
                <a16:creationId xmlns:a16="http://schemas.microsoft.com/office/drawing/2014/main" id="{341A05F8-4FF4-A6BC-CE99-C62798C06F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91095" y="905489"/>
            <a:ext cx="4038600" cy="252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Voyager spacecraft">
            <a:extLst>
              <a:ext uri="{FF2B5EF4-FFF2-40B4-BE49-F238E27FC236}">
                <a16:creationId xmlns:a16="http://schemas.microsoft.com/office/drawing/2014/main" id="{29F50101-69FB-0711-003B-1FCB949D361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84295" y="3918119"/>
            <a:ext cx="3276860" cy="256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6EA839F-5ADC-90B3-F910-07A573631C05}"/>
              </a:ext>
            </a:extLst>
          </p:cNvPr>
          <p:cNvSpPr/>
          <p:nvPr/>
        </p:nvSpPr>
        <p:spPr>
          <a:xfrm>
            <a:off x="425191" y="3430829"/>
            <a:ext cx="2320924" cy="300082"/>
          </a:xfrm>
          <a:prstGeom prst="rect">
            <a:avLst/>
          </a:prstGeom>
        </p:spPr>
        <p:txBody>
          <a:bodyPr wrap="square">
            <a:spAutoFit/>
          </a:bodyPr>
          <a:lstStyle/>
          <a:p>
            <a:pPr algn="l" defTabSz="685800" rtl="0">
              <a:buClr>
                <a:srgbClr val="FFC000"/>
              </a:buClr>
              <a:buSzPct val="110000"/>
              <a:defRPr/>
            </a:pPr>
            <a:r>
              <a:rPr lang="en-US" sz="1350" kern="1200" dirty="0">
                <a:solidFill>
                  <a:srgbClr val="FC8213"/>
                </a:solidFill>
                <a:latin typeface="Arial Nova" panose="020B0504020202020204" pitchFamily="34" charset="0"/>
              </a:rPr>
              <a:t>Stars form in clusters…</a:t>
            </a:r>
            <a:endParaRPr lang="en-GB" sz="1350" i="1" kern="1200" dirty="0">
              <a:solidFill>
                <a:srgbClr val="FC8213"/>
              </a:solidFill>
              <a:latin typeface="Arial Nova" panose="020B0504020202020204" pitchFamily="34" charset="0"/>
            </a:endParaRPr>
          </a:p>
        </p:txBody>
      </p:sp>
      <p:sp>
        <p:nvSpPr>
          <p:cNvPr id="8" name="Rectangle 7">
            <a:extLst>
              <a:ext uri="{FF2B5EF4-FFF2-40B4-BE49-F238E27FC236}">
                <a16:creationId xmlns:a16="http://schemas.microsoft.com/office/drawing/2014/main" id="{F31C6D79-CC06-46B8-640F-2FF45D7F41E5}"/>
              </a:ext>
            </a:extLst>
          </p:cNvPr>
          <p:cNvSpPr/>
          <p:nvPr/>
        </p:nvSpPr>
        <p:spPr>
          <a:xfrm>
            <a:off x="5412920" y="3458690"/>
            <a:ext cx="3276860" cy="300082"/>
          </a:xfrm>
          <a:prstGeom prst="rect">
            <a:avLst/>
          </a:prstGeom>
        </p:spPr>
        <p:txBody>
          <a:bodyPr wrap="square">
            <a:spAutoFit/>
          </a:bodyPr>
          <a:lstStyle/>
          <a:p>
            <a:pPr algn="ctr" defTabSz="685800" rtl="0">
              <a:buClr>
                <a:srgbClr val="FFC000"/>
              </a:buClr>
              <a:buSzPct val="110000"/>
              <a:defRPr/>
            </a:pPr>
            <a:r>
              <a:rPr lang="en-US" sz="1350" kern="1200" dirty="0">
                <a:solidFill>
                  <a:srgbClr val="FC8213"/>
                </a:solidFill>
                <a:latin typeface="Arial Nova" panose="020B0504020202020204" pitchFamily="34" charset="0"/>
              </a:rPr>
              <a:t>Interstellar visitor </a:t>
            </a:r>
            <a:r>
              <a:rPr lang="en-US" sz="1350" i="1" kern="1200" dirty="0">
                <a:solidFill>
                  <a:srgbClr val="FC8213"/>
                </a:solidFill>
                <a:latin typeface="Arial Nova" panose="020B0504020202020204" pitchFamily="34" charset="0"/>
              </a:rPr>
              <a:t>Oumuamua</a:t>
            </a:r>
            <a:endParaRPr lang="en-GB" sz="1350" i="1" kern="1200" dirty="0">
              <a:solidFill>
                <a:srgbClr val="FC8213"/>
              </a:solidFill>
              <a:latin typeface="Arial Nova" panose="020B0504020202020204" pitchFamily="34" charset="0"/>
            </a:endParaRPr>
          </a:p>
        </p:txBody>
      </p:sp>
      <p:sp>
        <p:nvSpPr>
          <p:cNvPr id="10" name="Rectangle 9">
            <a:extLst>
              <a:ext uri="{FF2B5EF4-FFF2-40B4-BE49-F238E27FC236}">
                <a16:creationId xmlns:a16="http://schemas.microsoft.com/office/drawing/2014/main" id="{43363A15-1707-5439-5B22-6694B41B9790}"/>
              </a:ext>
            </a:extLst>
          </p:cNvPr>
          <p:cNvSpPr/>
          <p:nvPr/>
        </p:nvSpPr>
        <p:spPr>
          <a:xfrm>
            <a:off x="5380263" y="6436794"/>
            <a:ext cx="3276860" cy="300082"/>
          </a:xfrm>
          <a:prstGeom prst="rect">
            <a:avLst/>
          </a:prstGeom>
        </p:spPr>
        <p:txBody>
          <a:bodyPr wrap="square">
            <a:spAutoFit/>
          </a:bodyPr>
          <a:lstStyle/>
          <a:p>
            <a:pPr algn="ctr" defTabSz="685800" rtl="0">
              <a:buClr>
                <a:srgbClr val="FFC000"/>
              </a:buClr>
              <a:buSzPct val="110000"/>
              <a:defRPr/>
            </a:pPr>
            <a:r>
              <a:rPr lang="en-US" sz="1350" kern="1200" dirty="0">
                <a:solidFill>
                  <a:srgbClr val="FC8213"/>
                </a:solidFill>
                <a:latin typeface="Arial Nova" panose="020B0504020202020204" pitchFamily="34" charset="0"/>
              </a:rPr>
              <a:t>Voyager 1 (and 2)</a:t>
            </a:r>
            <a:endParaRPr lang="en-GB" sz="1350" i="1" kern="1200" dirty="0">
              <a:solidFill>
                <a:srgbClr val="FC8213"/>
              </a:solidFill>
              <a:latin typeface="Arial Nova" panose="020B0504020202020204" pitchFamily="34" charset="0"/>
            </a:endParaRPr>
          </a:p>
        </p:txBody>
      </p:sp>
      <p:sp>
        <p:nvSpPr>
          <p:cNvPr id="11" name="Rectangle 10">
            <a:extLst>
              <a:ext uri="{FF2B5EF4-FFF2-40B4-BE49-F238E27FC236}">
                <a16:creationId xmlns:a16="http://schemas.microsoft.com/office/drawing/2014/main" id="{C7A603DC-ACC0-F840-467E-C2E32DC10EEC}"/>
              </a:ext>
            </a:extLst>
          </p:cNvPr>
          <p:cNvSpPr/>
          <p:nvPr/>
        </p:nvSpPr>
        <p:spPr>
          <a:xfrm>
            <a:off x="357444" y="6165004"/>
            <a:ext cx="3406293" cy="300082"/>
          </a:xfrm>
          <a:prstGeom prst="rect">
            <a:avLst/>
          </a:prstGeom>
        </p:spPr>
        <p:txBody>
          <a:bodyPr wrap="square">
            <a:spAutoFit/>
          </a:bodyPr>
          <a:lstStyle/>
          <a:p>
            <a:pPr algn="l" defTabSz="685800" rtl="0">
              <a:buClr>
                <a:srgbClr val="FFC000"/>
              </a:buClr>
              <a:buSzPct val="110000"/>
              <a:defRPr/>
            </a:pPr>
            <a:r>
              <a:rPr lang="en-US" sz="1350" kern="1200" dirty="0">
                <a:solidFill>
                  <a:srgbClr val="FC8213"/>
                </a:solidFill>
                <a:latin typeface="Arial Nova" panose="020B0504020202020204" pitchFamily="34" charset="0"/>
              </a:rPr>
              <a:t>Planetary nebula (with WD in centre)</a:t>
            </a:r>
            <a:endParaRPr lang="en-GB" sz="1350" i="1" kern="1200"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1405502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F7AA4CF-6168-4D38-8307-9B819F0EEDF0}"/>
              </a:ext>
            </a:extLst>
          </p:cNvPr>
          <p:cNvSpPr/>
          <p:nvPr/>
        </p:nvSpPr>
        <p:spPr>
          <a:xfrm>
            <a:off x="217086" y="5577163"/>
            <a:ext cx="4592924" cy="369332"/>
          </a:xfrm>
          <a:prstGeom prst="rect">
            <a:avLst/>
          </a:prstGeom>
        </p:spPr>
        <p:txBody>
          <a:bodyPr wrap="none">
            <a:spAutoFit/>
          </a:bodyPr>
          <a:lstStyle/>
          <a:p>
            <a:pPr algn="l" defTabSz="685800" rtl="0"/>
            <a:r>
              <a:rPr lang="en-GB" sz="900" kern="1200" baseline="30000" dirty="0">
                <a:solidFill>
                  <a:srgbClr val="FC8213"/>
                </a:solidFill>
                <a:latin typeface="LM Mono Prop 10" panose="00000500000000000000" pitchFamily="50" charset="0"/>
                <a:ea typeface="+mn-ea"/>
                <a:cs typeface="+mn-cs"/>
              </a:rPr>
              <a:t>*</a:t>
            </a:r>
            <a:r>
              <a:rPr lang="en-GB" sz="900" i="1" kern="1200" dirty="0">
                <a:solidFill>
                  <a:srgbClr val="FC8213"/>
                </a:solidFill>
                <a:latin typeface="LM Mono Prop 10" panose="00000500000000000000" pitchFamily="50" charset="0"/>
                <a:ea typeface="+mn-ea"/>
                <a:cs typeface="+mn-cs"/>
              </a:rPr>
              <a:t>Current, and even near-future (c.2030s) observatories, are not </a:t>
            </a:r>
            <a:r>
              <a:rPr lang="en-GB" sz="900" i="1" kern="1200" dirty="0">
                <a:solidFill>
                  <a:srgbClr val="FC8213"/>
                </a:solidFill>
                <a:latin typeface="LM Mono Prop 10" panose="00000500000000000000" pitchFamily="50" charset="0"/>
                <a:ea typeface="+mn-ea"/>
                <a:cs typeface="+mn-cs"/>
                <a:sym typeface="Wingdings" panose="05000000000000000000" pitchFamily="2" charset="2"/>
              </a:rPr>
              <a:t>able to detect the atmospheric </a:t>
            </a:r>
          </a:p>
          <a:p>
            <a:pPr algn="l" defTabSz="685800" rtl="0"/>
            <a:r>
              <a:rPr lang="en-GB" sz="900" i="1" kern="1200" dirty="0">
                <a:solidFill>
                  <a:srgbClr val="FC8213"/>
                </a:solidFill>
                <a:latin typeface="LM Mono Prop 10" panose="00000500000000000000" pitchFamily="50" charset="0"/>
                <a:ea typeface="+mn-ea"/>
                <a:cs typeface="+mn-cs"/>
                <a:sym typeface="Wingdings" panose="05000000000000000000" pitchFamily="2" charset="2"/>
              </a:rPr>
              <a:t>compositions of planets of this size. Next generation telescopes (c.2030s) might have a chance.</a:t>
            </a:r>
            <a:endParaRPr lang="en-US" sz="900" kern="1200" dirty="0">
              <a:solidFill>
                <a:srgbClr val="FC8213"/>
              </a:solidFill>
              <a:latin typeface="LM Mono Prop 10" panose="00000500000000000000" pitchFamily="50" charset="0"/>
              <a:ea typeface="+mn-ea"/>
              <a:cs typeface="+mn-cs"/>
            </a:endParaRPr>
          </a:p>
        </p:txBody>
      </p:sp>
      <p:sp>
        <p:nvSpPr>
          <p:cNvPr id="51" name="Shape 179">
            <a:extLst>
              <a:ext uri="{FF2B5EF4-FFF2-40B4-BE49-F238E27FC236}">
                <a16:creationId xmlns:a16="http://schemas.microsoft.com/office/drawing/2014/main" id="{F0FE9B72-0CE4-4842-A479-36FB80E34C8C}"/>
              </a:ext>
            </a:extLst>
          </p:cNvPr>
          <p:cNvSpPr>
            <a:spLocks noChangeAspect="1"/>
          </p:cNvSpPr>
          <p:nvPr/>
        </p:nvSpPr>
        <p:spPr>
          <a:xfrm>
            <a:off x="282389" y="1984627"/>
            <a:ext cx="5136185" cy="3384788"/>
          </a:xfrm>
          <a:prstGeom prst="roundRect">
            <a:avLst>
              <a:gd name="adj" fmla="val 1362"/>
            </a:avLst>
          </a:prstGeom>
          <a:solidFill>
            <a:schemeClr val="bg2">
              <a:lumMod val="75000"/>
            </a:schemeClr>
          </a:solidFill>
          <a:ln w="63500" cap="flat" cmpd="dbl">
            <a:solidFill>
              <a:srgbClr val="FC8213"/>
            </a:solidFill>
            <a:prstDash val="solid"/>
            <a:miter lim="800000"/>
            <a:headEnd type="none" w="med" len="med"/>
            <a:tailEnd type="none" w="med" len="med"/>
          </a:ln>
        </p:spPr>
        <p:txBody>
          <a:bodyPr wrap="square" lIns="68569" tIns="34275" rIns="68569" bIns="34275" anchor="ctr" anchorCtr="0">
            <a:noAutofit/>
          </a:bodyPr>
          <a:lstStyle/>
          <a:p>
            <a:pPr algn="ctr" defTabSz="685800" rtl="0"/>
            <a:endParaRPr sz="1350" kern="1200">
              <a:solidFill>
                <a:prstClr val="white"/>
              </a:solidFill>
              <a:latin typeface="LM Mono Prop 10" panose="00000500000000000000" pitchFamily="50" charset="0"/>
              <a:ea typeface="Calibri"/>
              <a:cs typeface="Calibri"/>
              <a:sym typeface="Calibri"/>
            </a:endParaRPr>
          </a:p>
        </p:txBody>
      </p:sp>
      <p:sp>
        <p:nvSpPr>
          <p:cNvPr id="53" name="Shape 182">
            <a:extLst>
              <a:ext uri="{FF2B5EF4-FFF2-40B4-BE49-F238E27FC236}">
                <a16:creationId xmlns:a16="http://schemas.microsoft.com/office/drawing/2014/main" id="{9EF37A63-459A-4B10-A61E-477F4404BE1B}"/>
              </a:ext>
            </a:extLst>
          </p:cNvPr>
          <p:cNvSpPr>
            <a:spLocks noChangeAspect="1"/>
          </p:cNvSpPr>
          <p:nvPr/>
        </p:nvSpPr>
        <p:spPr>
          <a:xfrm>
            <a:off x="2442267" y="2551660"/>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1.4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1.1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2</a:t>
            </a:r>
            <a:r>
              <a:rPr lang="en-US" sz="1350" kern="1200" dirty="0">
                <a:solidFill>
                  <a:prstClr val="black"/>
                </a:solidFill>
                <a:latin typeface="LM Mono Prop 10" panose="00000500000000000000" pitchFamily="50" charset="0"/>
                <a:ea typeface="Proxima Nova"/>
                <a:cs typeface="Proxima Nova"/>
                <a:sym typeface="Proxima Nova"/>
              </a:rPr>
              <a:t>83 K</a:t>
            </a:r>
          </a:p>
        </p:txBody>
      </p:sp>
      <p:sp>
        <p:nvSpPr>
          <p:cNvPr id="54" name="Shape 183">
            <a:extLst>
              <a:ext uri="{FF2B5EF4-FFF2-40B4-BE49-F238E27FC236}">
                <a16:creationId xmlns:a16="http://schemas.microsoft.com/office/drawing/2014/main" id="{600AA81F-D48A-4171-A688-22AC7FE486BC}"/>
              </a:ext>
            </a:extLst>
          </p:cNvPr>
          <p:cNvSpPr>
            <a:spLocks noChangeAspect="1"/>
          </p:cNvSpPr>
          <p:nvPr/>
        </p:nvSpPr>
        <p:spPr>
          <a:xfrm>
            <a:off x="2351831" y="3384511"/>
            <a:ext cx="1227894"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80%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19% 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CO</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O</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&lt;</a:t>
            </a:r>
            <a:r>
              <a:rPr lang="en-US" sz="1350" kern="1200" dirty="0">
                <a:solidFill>
                  <a:prstClr val="black"/>
                </a:solidFill>
                <a:latin typeface="LM Mono Prop 10" panose="00000500000000000000" pitchFamily="50" charset="0"/>
                <a:ea typeface="Proxima Nova"/>
                <a:cs typeface="Proxima Nova"/>
                <a:sym typeface="Proxima Nova"/>
              </a:rPr>
              <a:t>0.1% CFCs</a:t>
            </a: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cxnSp>
        <p:nvCxnSpPr>
          <p:cNvPr id="55" name="Shape 190">
            <a:extLst>
              <a:ext uri="{FF2B5EF4-FFF2-40B4-BE49-F238E27FC236}">
                <a16:creationId xmlns:a16="http://schemas.microsoft.com/office/drawing/2014/main" id="{01129C0D-DD03-4666-ADCF-423B33C87050}"/>
              </a:ext>
            </a:extLst>
          </p:cNvPr>
          <p:cNvCxnSpPr>
            <a:cxnSpLocks noChangeAspect="1"/>
          </p:cNvCxnSpPr>
          <p:nvPr/>
        </p:nvCxnSpPr>
        <p:spPr>
          <a:xfrm>
            <a:off x="835274" y="3483638"/>
            <a:ext cx="0" cy="915656"/>
          </a:xfrm>
          <a:prstGeom prst="straightConnector1">
            <a:avLst/>
          </a:prstGeom>
          <a:noFill/>
          <a:ln w="22225" cap="flat" cmpd="sng">
            <a:solidFill>
              <a:schemeClr val="dk1"/>
            </a:solidFill>
            <a:prstDash val="solid"/>
            <a:miter lim="800000"/>
            <a:headEnd type="none" w="med" len="med"/>
            <a:tailEnd type="none" w="med" len="med"/>
          </a:ln>
        </p:spPr>
      </p:cxnSp>
      <p:sp>
        <p:nvSpPr>
          <p:cNvPr id="59" name="Shape 195">
            <a:extLst>
              <a:ext uri="{FF2B5EF4-FFF2-40B4-BE49-F238E27FC236}">
                <a16:creationId xmlns:a16="http://schemas.microsoft.com/office/drawing/2014/main" id="{07C54CE0-C9DE-45E1-A003-9A586053E60F}"/>
              </a:ext>
            </a:extLst>
          </p:cNvPr>
          <p:cNvSpPr>
            <a:spLocks noChangeAspect="1"/>
          </p:cNvSpPr>
          <p:nvPr/>
        </p:nvSpPr>
        <p:spPr>
          <a:xfrm>
            <a:off x="699212" y="2139222"/>
            <a:ext cx="1354182"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NGT-1b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cxnSp>
        <p:nvCxnSpPr>
          <p:cNvPr id="62" name="Shape 191">
            <a:extLst>
              <a:ext uri="{FF2B5EF4-FFF2-40B4-BE49-F238E27FC236}">
                <a16:creationId xmlns:a16="http://schemas.microsoft.com/office/drawing/2014/main" id="{C189E373-18F8-4066-A6FE-8DFC4D08E184}"/>
              </a:ext>
            </a:extLst>
          </p:cNvPr>
          <p:cNvCxnSpPr>
            <a:cxnSpLocks noChangeAspect="1"/>
          </p:cNvCxnSpPr>
          <p:nvPr/>
        </p:nvCxnSpPr>
        <p:spPr>
          <a:xfrm>
            <a:off x="842255" y="2593339"/>
            <a:ext cx="0" cy="626558"/>
          </a:xfrm>
          <a:prstGeom prst="straightConnector1">
            <a:avLst/>
          </a:prstGeom>
          <a:noFill/>
          <a:ln w="22225" cap="flat" cmpd="sng">
            <a:solidFill>
              <a:schemeClr val="dk1"/>
            </a:solidFill>
            <a:prstDash val="solid"/>
            <a:miter lim="800000"/>
            <a:headEnd type="none" w="med" len="med"/>
            <a:tailEnd type="none" w="med" len="med"/>
          </a:ln>
        </p:spPr>
      </p:cxnSp>
      <p:sp>
        <p:nvSpPr>
          <p:cNvPr id="68" name="Shape 182">
            <a:extLst>
              <a:ext uri="{FF2B5EF4-FFF2-40B4-BE49-F238E27FC236}">
                <a16:creationId xmlns:a16="http://schemas.microsoft.com/office/drawing/2014/main" id="{1A5C846D-7EA3-4A64-BD84-C35361E186DF}"/>
              </a:ext>
            </a:extLst>
          </p:cNvPr>
          <p:cNvSpPr/>
          <p:nvPr/>
        </p:nvSpPr>
        <p:spPr>
          <a:xfrm>
            <a:off x="896589" y="2551660"/>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0.85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0.95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320</a:t>
            </a:r>
            <a:r>
              <a:rPr lang="en-US" sz="1350" kern="1200" dirty="0">
                <a:solidFill>
                  <a:prstClr val="black"/>
                </a:solidFill>
                <a:latin typeface="LM Mono Prop 10" panose="00000500000000000000" pitchFamily="50" charset="0"/>
                <a:ea typeface="Proxima Nova"/>
                <a:cs typeface="Proxima Nova"/>
                <a:sym typeface="Proxima Nova"/>
              </a:rPr>
              <a:t> K</a:t>
            </a:r>
          </a:p>
        </p:txBody>
      </p:sp>
      <p:sp>
        <p:nvSpPr>
          <p:cNvPr id="69" name="Shape 183">
            <a:extLst>
              <a:ext uri="{FF2B5EF4-FFF2-40B4-BE49-F238E27FC236}">
                <a16:creationId xmlns:a16="http://schemas.microsoft.com/office/drawing/2014/main" id="{5915E028-1D44-40E5-9F23-4DADE24CED36}"/>
              </a:ext>
            </a:extLst>
          </p:cNvPr>
          <p:cNvSpPr/>
          <p:nvPr/>
        </p:nvSpPr>
        <p:spPr>
          <a:xfrm>
            <a:off x="864837" y="3401066"/>
            <a:ext cx="1129060"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69%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29% 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 CH</a:t>
            </a:r>
            <a:r>
              <a:rPr lang="en-US" sz="1350" kern="1200" baseline="-25000" dirty="0">
                <a:solidFill>
                  <a:prstClr val="black"/>
                </a:solidFill>
                <a:latin typeface="LM Mono Prop 10" panose="00000500000000000000" pitchFamily="50" charset="0"/>
                <a:ea typeface="Proxima Nova"/>
                <a:cs typeface="Proxima Nova"/>
                <a:sym typeface="Proxima Nova"/>
              </a:rPr>
              <a:t>4</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CO</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O</a:t>
            </a: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p:txBody>
      </p:sp>
      <p:sp>
        <p:nvSpPr>
          <p:cNvPr id="71" name="Shape 195">
            <a:extLst>
              <a:ext uri="{FF2B5EF4-FFF2-40B4-BE49-F238E27FC236}">
                <a16:creationId xmlns:a16="http://schemas.microsoft.com/office/drawing/2014/main" id="{66C64E8B-0B9A-4451-B4C7-5D8EDAAC1213}"/>
              </a:ext>
            </a:extLst>
          </p:cNvPr>
          <p:cNvSpPr>
            <a:spLocks noChangeAspect="1"/>
          </p:cNvSpPr>
          <p:nvPr/>
        </p:nvSpPr>
        <p:spPr>
          <a:xfrm>
            <a:off x="2318588" y="2139222"/>
            <a:ext cx="1354182"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NGT-2b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sp>
        <p:nvSpPr>
          <p:cNvPr id="73" name="Shape 182">
            <a:extLst>
              <a:ext uri="{FF2B5EF4-FFF2-40B4-BE49-F238E27FC236}">
                <a16:creationId xmlns:a16="http://schemas.microsoft.com/office/drawing/2014/main" id="{D7F63320-8533-4629-B25B-60A6A0FEF36B}"/>
              </a:ext>
            </a:extLst>
          </p:cNvPr>
          <p:cNvSpPr>
            <a:spLocks noChangeAspect="1"/>
          </p:cNvSpPr>
          <p:nvPr/>
        </p:nvSpPr>
        <p:spPr>
          <a:xfrm>
            <a:off x="4018566" y="2593339"/>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7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2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3</a:t>
            </a:r>
            <a:r>
              <a:rPr lang="en-US" sz="1350" kern="1200" dirty="0">
                <a:solidFill>
                  <a:prstClr val="black"/>
                </a:solidFill>
                <a:latin typeface="LM Mono Prop 10" panose="00000500000000000000" pitchFamily="50" charset="0"/>
                <a:ea typeface="Proxima Nova"/>
                <a:cs typeface="Proxima Nova"/>
                <a:sym typeface="Proxima Nova"/>
              </a:rPr>
              <a:t>67 K</a:t>
            </a:r>
          </a:p>
        </p:txBody>
      </p:sp>
      <p:sp>
        <p:nvSpPr>
          <p:cNvPr id="75" name="Shape 195">
            <a:extLst>
              <a:ext uri="{FF2B5EF4-FFF2-40B4-BE49-F238E27FC236}">
                <a16:creationId xmlns:a16="http://schemas.microsoft.com/office/drawing/2014/main" id="{AD0F0D60-5B45-440D-A344-8FFB71505C4F}"/>
              </a:ext>
            </a:extLst>
          </p:cNvPr>
          <p:cNvSpPr>
            <a:spLocks noChangeAspect="1"/>
          </p:cNvSpPr>
          <p:nvPr/>
        </p:nvSpPr>
        <p:spPr>
          <a:xfrm>
            <a:off x="3937965" y="2147572"/>
            <a:ext cx="1304431"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NGT-3b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sp>
        <p:nvSpPr>
          <p:cNvPr id="76" name="Shape 183">
            <a:extLst>
              <a:ext uri="{FF2B5EF4-FFF2-40B4-BE49-F238E27FC236}">
                <a16:creationId xmlns:a16="http://schemas.microsoft.com/office/drawing/2014/main" id="{F2EE9CD3-9FD7-406D-BB33-6779B4BB9C41}"/>
              </a:ext>
            </a:extLst>
          </p:cNvPr>
          <p:cNvSpPr/>
          <p:nvPr/>
        </p:nvSpPr>
        <p:spPr>
          <a:xfrm>
            <a:off x="3876582" y="3371749"/>
            <a:ext cx="1407104"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90% CO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8%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&lt;2% SO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SO</a:t>
            </a:r>
            <a:r>
              <a:rPr lang="en-US" sz="1350" kern="1200" baseline="-25000" dirty="0">
                <a:solidFill>
                  <a:prstClr val="black"/>
                </a:solidFill>
                <a:latin typeface="LM Mono Prop 10" panose="00000500000000000000" pitchFamily="50" charset="0"/>
                <a:ea typeface="Proxima Nova"/>
                <a:cs typeface="Proxima Nova"/>
                <a:sym typeface="Proxima Nova"/>
              </a:rPr>
              <a:t>4</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S</a:t>
            </a: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sp>
        <p:nvSpPr>
          <p:cNvPr id="81" name="Shape 195">
            <a:extLst>
              <a:ext uri="{FF2B5EF4-FFF2-40B4-BE49-F238E27FC236}">
                <a16:creationId xmlns:a16="http://schemas.microsoft.com/office/drawing/2014/main" id="{A7517757-82F1-43C5-B81E-77454B970EAF}"/>
              </a:ext>
            </a:extLst>
          </p:cNvPr>
          <p:cNvSpPr>
            <a:spLocks noChangeAspect="1"/>
          </p:cNvSpPr>
          <p:nvPr/>
        </p:nvSpPr>
        <p:spPr>
          <a:xfrm>
            <a:off x="5661845" y="1488864"/>
            <a:ext cx="3199766" cy="346960"/>
          </a:xfrm>
          <a:prstGeom prst="rect">
            <a:avLst/>
          </a:prstGeom>
          <a:noFill/>
          <a:ln>
            <a:noFill/>
          </a:ln>
          <a:effectLst/>
        </p:spPr>
        <p:txBody>
          <a:bodyPr wrap="square" lIns="68569" tIns="34275" rIns="68569" bIns="34275" anchor="t" anchorCtr="0">
            <a:noAutofit/>
          </a:bodyPr>
          <a:lstStyle/>
          <a:p>
            <a:pPr algn="l" defTabSz="685800" rtl="0">
              <a:buSzPct val="25000"/>
            </a:pPr>
            <a:endParaRPr lang="en-GB" sz="1350" kern="1200" dirty="0">
              <a:solidFill>
                <a:prstClr val="black"/>
              </a:solidFill>
              <a:latin typeface="LM Mono Prop 10" panose="00000500000000000000" pitchFamily="50" charset="0"/>
              <a:ea typeface="Proxima Nova"/>
              <a:cs typeface="Proxima Nova"/>
              <a:sym typeface="Proxima Nova"/>
            </a:endParaRPr>
          </a:p>
          <a:p>
            <a:pPr algn="l"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cxnSp>
        <p:nvCxnSpPr>
          <p:cNvPr id="85" name="Shape 190">
            <a:extLst>
              <a:ext uri="{FF2B5EF4-FFF2-40B4-BE49-F238E27FC236}">
                <a16:creationId xmlns:a16="http://schemas.microsoft.com/office/drawing/2014/main" id="{D96F3A9E-118F-4E48-A896-0495C6A4F0AD}"/>
              </a:ext>
            </a:extLst>
          </p:cNvPr>
          <p:cNvCxnSpPr>
            <a:cxnSpLocks noChangeAspect="1"/>
          </p:cNvCxnSpPr>
          <p:nvPr/>
        </p:nvCxnSpPr>
        <p:spPr>
          <a:xfrm>
            <a:off x="834022" y="4623255"/>
            <a:ext cx="0" cy="557484"/>
          </a:xfrm>
          <a:prstGeom prst="straightConnector1">
            <a:avLst/>
          </a:prstGeom>
          <a:noFill/>
          <a:ln w="22225" cap="flat" cmpd="sng">
            <a:solidFill>
              <a:schemeClr val="dk1"/>
            </a:solidFill>
            <a:prstDash val="solid"/>
            <a:miter lim="800000"/>
            <a:headEnd type="none" w="med" len="med"/>
            <a:tailEnd type="none" w="med" len="med"/>
          </a:ln>
        </p:spPr>
      </p:cxnSp>
      <p:sp>
        <p:nvSpPr>
          <p:cNvPr id="92" name="Rectangle 91">
            <a:extLst>
              <a:ext uri="{FF2B5EF4-FFF2-40B4-BE49-F238E27FC236}">
                <a16:creationId xmlns:a16="http://schemas.microsoft.com/office/drawing/2014/main" id="{5B59189A-758F-41C3-82E7-0A19D1D8ED61}"/>
              </a:ext>
            </a:extLst>
          </p:cNvPr>
          <p:cNvSpPr/>
          <p:nvPr/>
        </p:nvSpPr>
        <p:spPr>
          <a:xfrm>
            <a:off x="5550907" y="2155322"/>
            <a:ext cx="3475907" cy="3000821"/>
          </a:xfrm>
          <a:prstGeom prst="rect">
            <a:avLst/>
          </a:prstGeom>
        </p:spPr>
        <p:txBody>
          <a:bodyPr wrap="square">
            <a:spAutoFit/>
          </a:bodyPr>
          <a:lstStyle/>
          <a:p>
            <a:pPr algn="ctr" defTabSz="685800" rtl="0">
              <a:buSzPct val="25000"/>
            </a:pPr>
            <a:r>
              <a:rPr lang="en-GB" sz="2700" kern="1200" dirty="0">
                <a:solidFill>
                  <a:srgbClr val="FC8213"/>
                </a:solidFill>
                <a:latin typeface="LM Mono Prop 10" panose="00000500000000000000" pitchFamily="50" charset="0"/>
                <a:ea typeface="Proxima Nova"/>
                <a:cs typeface="Proxima Nova"/>
                <a:sym typeface="Proxima Nova"/>
              </a:rPr>
              <a:t>Interesting features for follow-up study?</a:t>
            </a:r>
          </a:p>
          <a:p>
            <a:pPr algn="ctr" defTabSz="685800" rtl="0">
              <a:buSzPct val="25000"/>
            </a:pPr>
            <a:endParaRPr lang="en-GB" sz="2700" kern="1200" dirty="0">
              <a:solidFill>
                <a:srgbClr val="FC8213"/>
              </a:solidFill>
              <a:latin typeface="LM Mono Prop 10" panose="00000500000000000000" pitchFamily="50" charset="0"/>
              <a:ea typeface="Proxima Nova"/>
              <a:cs typeface="Proxima Nova"/>
              <a:sym typeface="Proxima Nova"/>
            </a:endParaRPr>
          </a:p>
          <a:p>
            <a:pPr algn="l" defTabSz="685800" rtl="0">
              <a:buSzPct val="25000"/>
            </a:pPr>
            <a:endParaRPr lang="en-GB" sz="1200" kern="1200" dirty="0">
              <a:solidFill>
                <a:srgbClr val="FC8213"/>
              </a:solidFill>
              <a:latin typeface="LM Mono Prop 10" panose="00000500000000000000" pitchFamily="50" charset="0"/>
              <a:ea typeface="Proxima Nova"/>
              <a:cs typeface="Proxima Nova"/>
              <a:sym typeface="Proxima Nova"/>
            </a:endParaRPr>
          </a:p>
          <a:p>
            <a:pPr algn="l" defTabSz="685800" rtl="0">
              <a:buSzPct val="25000"/>
            </a:pPr>
            <a:r>
              <a:rPr lang="en-GB" sz="1200" i="1" kern="1200" dirty="0">
                <a:solidFill>
                  <a:srgbClr val="FC8213"/>
                </a:solidFill>
                <a:latin typeface="LM Mono Prop 10" panose="00000500000000000000" pitchFamily="50" charset="0"/>
                <a:ea typeface="Proxima Nova"/>
                <a:cs typeface="Proxima Nova"/>
                <a:sym typeface="Proxima Nova"/>
              </a:rPr>
              <a:t>Things to consider…</a:t>
            </a:r>
          </a:p>
          <a:p>
            <a:pPr algn="l" defTabSz="685800" rtl="0">
              <a:buSzPct val="25000"/>
            </a:pPr>
            <a:endParaRPr lang="en-GB" sz="1200" kern="1200" dirty="0">
              <a:solidFill>
                <a:srgbClr val="FC8213"/>
              </a:solidFill>
              <a:latin typeface="LM Mono Prop 10" panose="00000500000000000000" pitchFamily="50" charset="0"/>
              <a:ea typeface="Proxima Nova"/>
              <a:cs typeface="Proxima Nova"/>
              <a:sym typeface="Proxima Nova"/>
            </a:endParaRPr>
          </a:p>
          <a:p>
            <a:pPr marL="257175" indent="-257175" algn="l" defTabSz="685800" rtl="0">
              <a:buSzPct val="110000"/>
              <a:buFont typeface="Arial" panose="020B0604020202020204" pitchFamily="34" charset="0"/>
              <a:buChar char="•"/>
            </a:pPr>
            <a:r>
              <a:rPr lang="en-GB" sz="1500" kern="1200" dirty="0">
                <a:solidFill>
                  <a:srgbClr val="FC8213"/>
                </a:solidFill>
                <a:latin typeface="LM Mono Prop 10" panose="00000500000000000000" pitchFamily="50" charset="0"/>
                <a:ea typeface="Proxima Nova"/>
                <a:cs typeface="Proxima Nova"/>
                <a:sym typeface="Proxima Nova"/>
              </a:rPr>
              <a:t>Planet size</a:t>
            </a:r>
          </a:p>
          <a:p>
            <a:pPr marL="257175" indent="-257175" algn="l" defTabSz="685800" rtl="0">
              <a:buSzPct val="110000"/>
              <a:buFont typeface="Arial" panose="020B0604020202020204" pitchFamily="34" charset="0"/>
              <a:buChar char="•"/>
            </a:pPr>
            <a:r>
              <a:rPr lang="en-GB" sz="1500" kern="1200" dirty="0">
                <a:solidFill>
                  <a:srgbClr val="FC8213"/>
                </a:solidFill>
                <a:latin typeface="LM Mono Prop 10" panose="00000500000000000000" pitchFamily="50" charset="0"/>
                <a:ea typeface="Proxima Nova"/>
                <a:cs typeface="Proxima Nova"/>
                <a:sym typeface="Proxima Nova"/>
              </a:rPr>
              <a:t>Climate</a:t>
            </a:r>
          </a:p>
          <a:p>
            <a:pPr marL="257175" indent="-257175" algn="l" defTabSz="685800" rtl="0">
              <a:buSzPct val="110000"/>
              <a:buFont typeface="Arial" panose="020B0604020202020204" pitchFamily="34" charset="0"/>
              <a:buChar char="•"/>
            </a:pPr>
            <a:r>
              <a:rPr lang="en-GB" sz="1500" kern="1200" dirty="0">
                <a:solidFill>
                  <a:srgbClr val="FC8213"/>
                </a:solidFill>
                <a:latin typeface="LM Mono Prop 10" panose="00000500000000000000" pitchFamily="50" charset="0"/>
                <a:ea typeface="Proxima Nova"/>
                <a:cs typeface="Proxima Nova"/>
                <a:sym typeface="Proxima Nova"/>
              </a:rPr>
              <a:t>Potential signs of life?</a:t>
            </a:r>
          </a:p>
          <a:p>
            <a:pPr marL="257175" indent="-257175" algn="l" defTabSz="685800" rtl="0">
              <a:buSzPct val="110000"/>
              <a:buFont typeface="Arial" panose="020B0604020202020204" pitchFamily="34" charset="0"/>
              <a:buChar char="•"/>
            </a:pPr>
            <a:r>
              <a:rPr lang="en-GB" sz="1500" kern="1200" dirty="0">
                <a:solidFill>
                  <a:srgbClr val="FC8213"/>
                </a:solidFill>
                <a:latin typeface="LM Mono Prop 10" panose="00000500000000000000" pitchFamily="50" charset="0"/>
                <a:ea typeface="Proxima Nova"/>
                <a:cs typeface="Proxima Nova"/>
                <a:sym typeface="Proxima Nova"/>
              </a:rPr>
              <a:t>Evidence of advanced technology?</a:t>
            </a:r>
            <a:r>
              <a:rPr lang="en-GB" kern="1200" dirty="0">
                <a:solidFill>
                  <a:srgbClr val="FC8213"/>
                </a:solidFill>
                <a:latin typeface="LM Mono Prop 10" panose="00000500000000000000" pitchFamily="50" charset="0"/>
                <a:ea typeface="Proxima Nova"/>
                <a:cs typeface="Proxima Nova"/>
                <a:sym typeface="Proxima Nova"/>
              </a:rPr>
              <a:t> </a:t>
            </a:r>
            <a:endParaRPr lang="en-GB" sz="2700" kern="1200" dirty="0">
              <a:solidFill>
                <a:srgbClr val="FC8213"/>
              </a:solidFill>
              <a:latin typeface="LM Mono Prop 10" panose="00000500000000000000" pitchFamily="50" charset="0"/>
              <a:ea typeface="Proxima Nova"/>
              <a:cs typeface="Proxima Nova"/>
              <a:sym typeface="Proxima Nova"/>
            </a:endParaRPr>
          </a:p>
        </p:txBody>
      </p:sp>
      <p:pic>
        <p:nvPicPr>
          <p:cNvPr id="27" name="Picture 4" descr="https://i.pinimg.com/736x/17/dd/6c/17dd6c3e7bb2f21bf4e042258093a989--the-pixels-space-planets.jpg">
            <a:extLst>
              <a:ext uri="{FF2B5EF4-FFF2-40B4-BE49-F238E27FC236}">
                <a16:creationId xmlns:a16="http://schemas.microsoft.com/office/drawing/2014/main" id="{488BD6DD-F8A3-4833-967E-43FA51E2E67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466" r="16770" b="7440"/>
          <a:stretch/>
        </p:blipFill>
        <p:spPr bwMode="auto">
          <a:xfrm>
            <a:off x="2631477" y="4594665"/>
            <a:ext cx="668603" cy="6171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8D3E21D1-548B-474E-992E-115FB170ED6F}"/>
              </a:ext>
            </a:extLst>
          </p:cNvPr>
          <p:cNvPicPr>
            <a:picLocks noChangeAspect="1"/>
          </p:cNvPicPr>
          <p:nvPr/>
        </p:nvPicPr>
        <p:blipFill rotWithShape="1">
          <a:blip r:embed="rId3"/>
          <a:srcRect l="51618" r="547"/>
          <a:stretch/>
        </p:blipFill>
        <p:spPr>
          <a:xfrm>
            <a:off x="4289741" y="4594665"/>
            <a:ext cx="580785" cy="614664"/>
          </a:xfrm>
          <a:prstGeom prst="rect">
            <a:avLst/>
          </a:prstGeom>
        </p:spPr>
      </p:pic>
      <p:pic>
        <p:nvPicPr>
          <p:cNvPr id="29" name="Picture 28">
            <a:extLst>
              <a:ext uri="{FF2B5EF4-FFF2-40B4-BE49-F238E27FC236}">
                <a16:creationId xmlns:a16="http://schemas.microsoft.com/office/drawing/2014/main" id="{DB75886E-DF62-4A3C-A488-8C71479E7292}"/>
              </a:ext>
            </a:extLst>
          </p:cNvPr>
          <p:cNvPicPr>
            <a:picLocks noChangeAspect="1"/>
          </p:cNvPicPr>
          <p:nvPr/>
        </p:nvPicPr>
        <p:blipFill rotWithShape="1">
          <a:blip r:embed="rId3"/>
          <a:srcRect r="52167"/>
          <a:stretch/>
        </p:blipFill>
        <p:spPr>
          <a:xfrm>
            <a:off x="1123347" y="4594665"/>
            <a:ext cx="580785" cy="614664"/>
          </a:xfrm>
          <a:prstGeom prst="rect">
            <a:avLst/>
          </a:prstGeom>
        </p:spPr>
      </p:pic>
      <p:cxnSp>
        <p:nvCxnSpPr>
          <p:cNvPr id="30" name="Straight Connector 29">
            <a:extLst>
              <a:ext uri="{FF2B5EF4-FFF2-40B4-BE49-F238E27FC236}">
                <a16:creationId xmlns:a16="http://schemas.microsoft.com/office/drawing/2014/main" id="{6AF74BBD-6562-43F5-AD56-41F47C8615D5}"/>
              </a:ext>
            </a:extLst>
          </p:cNvPr>
          <p:cNvCxnSpPr/>
          <p:nvPr/>
        </p:nvCxnSpPr>
        <p:spPr>
          <a:xfrm>
            <a:off x="282390" y="5577163"/>
            <a:ext cx="4289611" cy="0"/>
          </a:xfrm>
          <a:prstGeom prst="line">
            <a:avLst/>
          </a:prstGeom>
          <a:ln w="19050">
            <a:solidFill>
              <a:srgbClr val="AB3B08"/>
            </a:solidFill>
          </a:ln>
        </p:spPr>
        <p:style>
          <a:lnRef idx="3">
            <a:schemeClr val="dk1"/>
          </a:lnRef>
          <a:fillRef idx="0">
            <a:schemeClr val="dk1"/>
          </a:fillRef>
          <a:effectRef idx="2">
            <a:schemeClr val="dk1"/>
          </a:effectRef>
          <a:fontRef idx="minor">
            <a:schemeClr val="tx1"/>
          </a:fontRef>
        </p:style>
      </p:cxnSp>
      <p:sp>
        <p:nvSpPr>
          <p:cNvPr id="31" name="Shape 192">
            <a:extLst>
              <a:ext uri="{FF2B5EF4-FFF2-40B4-BE49-F238E27FC236}">
                <a16:creationId xmlns:a16="http://schemas.microsoft.com/office/drawing/2014/main" id="{5E363EA6-80FB-4B2B-AF05-DAE9B87524D7}"/>
              </a:ext>
            </a:extLst>
          </p:cNvPr>
          <p:cNvSpPr>
            <a:spLocks noChangeAspect="1"/>
          </p:cNvSpPr>
          <p:nvPr/>
        </p:nvSpPr>
        <p:spPr>
          <a:xfrm rot="16200000">
            <a:off x="153740" y="2685104"/>
            <a:ext cx="792590" cy="276996"/>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Planet</a:t>
            </a:r>
          </a:p>
        </p:txBody>
      </p:sp>
      <p:sp>
        <p:nvSpPr>
          <p:cNvPr id="32" name="Shape 193">
            <a:extLst>
              <a:ext uri="{FF2B5EF4-FFF2-40B4-BE49-F238E27FC236}">
                <a16:creationId xmlns:a16="http://schemas.microsoft.com/office/drawing/2014/main" id="{ED115415-4DC4-4C09-83D6-873AAB6BFB8B}"/>
              </a:ext>
            </a:extLst>
          </p:cNvPr>
          <p:cNvSpPr>
            <a:spLocks noChangeAspect="1"/>
          </p:cNvSpPr>
          <p:nvPr/>
        </p:nvSpPr>
        <p:spPr>
          <a:xfrm rot="16200000">
            <a:off x="-968" y="3761842"/>
            <a:ext cx="1120591" cy="279768"/>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Atmosphere</a:t>
            </a:r>
          </a:p>
        </p:txBody>
      </p:sp>
      <p:sp>
        <p:nvSpPr>
          <p:cNvPr id="33" name="Shape 193">
            <a:extLst>
              <a:ext uri="{FF2B5EF4-FFF2-40B4-BE49-F238E27FC236}">
                <a16:creationId xmlns:a16="http://schemas.microsoft.com/office/drawing/2014/main" id="{ABC48AA3-8655-41D7-8EBE-B9C7F500B5AF}"/>
              </a:ext>
            </a:extLst>
          </p:cNvPr>
          <p:cNvSpPr>
            <a:spLocks noChangeAspect="1"/>
          </p:cNvSpPr>
          <p:nvPr/>
        </p:nvSpPr>
        <p:spPr>
          <a:xfrm rot="16200000">
            <a:off x="-91366" y="4538285"/>
            <a:ext cx="1120591" cy="279768"/>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Target</a:t>
            </a:r>
            <a:br>
              <a:rPr lang="en-US" sz="1350" kern="1200" dirty="0">
                <a:solidFill>
                  <a:srgbClr val="2F1E86"/>
                </a:solidFill>
                <a:latin typeface="LM Mono Prop 10" panose="00000500000000000000" pitchFamily="50" charset="0"/>
                <a:ea typeface="Proxima Nova"/>
                <a:cs typeface="Proxima Nova"/>
                <a:sym typeface="Proxima Nova"/>
              </a:rPr>
            </a:br>
            <a:r>
              <a:rPr lang="en-US" sz="1350" kern="1200" dirty="0">
                <a:solidFill>
                  <a:srgbClr val="2F1E86"/>
                </a:solidFill>
                <a:latin typeface="LM Mono Prop 10" panose="00000500000000000000" pitchFamily="50" charset="0"/>
                <a:ea typeface="Proxima Nova"/>
                <a:cs typeface="Proxima Nova"/>
                <a:sym typeface="Proxima Nova"/>
              </a:rPr>
              <a:t>Pixels</a:t>
            </a:r>
            <a:r>
              <a:rPr lang="en-US" sz="1350" kern="1200" baseline="30000" dirty="0">
                <a:solidFill>
                  <a:srgbClr val="2F1E86"/>
                </a:solidFill>
                <a:latin typeface="LM Mono Prop 10" panose="00000500000000000000" pitchFamily="50" charset="0"/>
                <a:ea typeface="Proxima Nova"/>
                <a:cs typeface="Proxima Nova"/>
                <a:sym typeface="Proxima Nova"/>
              </a:rPr>
              <a:t>+</a:t>
            </a:r>
          </a:p>
        </p:txBody>
      </p:sp>
      <p:sp>
        <p:nvSpPr>
          <p:cNvPr id="2" name="TextBox 1">
            <a:extLst>
              <a:ext uri="{FF2B5EF4-FFF2-40B4-BE49-F238E27FC236}">
                <a16:creationId xmlns:a16="http://schemas.microsoft.com/office/drawing/2014/main" id="{D8E4D08E-4189-CD07-E23D-F83251C45EC9}"/>
              </a:ext>
            </a:extLst>
          </p:cNvPr>
          <p:cNvSpPr txBox="1"/>
          <p:nvPr/>
        </p:nvSpPr>
        <p:spPr>
          <a:xfrm>
            <a:off x="253206" y="436602"/>
            <a:ext cx="8759983" cy="553998"/>
          </a:xfrm>
          <a:prstGeom prst="rect">
            <a:avLst/>
          </a:prstGeom>
          <a:noFill/>
          <a:effectLst/>
        </p:spPr>
        <p:txBody>
          <a:bodyPr wrap="square" rtlCol="0">
            <a:spAutoFit/>
          </a:bodyPr>
          <a:lstStyle/>
          <a:p>
            <a:pPr algn="ctr" defTabSz="685800" rtl="0">
              <a:defRPr/>
            </a:pPr>
            <a:r>
              <a:rPr lang="en-US" sz="3000" b="1" kern="1200" dirty="0">
                <a:solidFill>
                  <a:srgbClr val="FC8213"/>
                </a:solidFill>
                <a:latin typeface="LM Mono Caps 10" panose="00000509000000000000" pitchFamily="49" charset="0"/>
                <a:ea typeface="+mn-ea"/>
                <a:cs typeface="+mn-cs"/>
              </a:rPr>
              <a:t>Exoplanets, Bio- and </a:t>
            </a:r>
            <a:r>
              <a:rPr lang="en-US" sz="3000" b="1" kern="1200" dirty="0" err="1">
                <a:solidFill>
                  <a:srgbClr val="FC8213"/>
                </a:solidFill>
                <a:latin typeface="LM Mono Caps 10" panose="00000509000000000000" pitchFamily="49" charset="0"/>
                <a:ea typeface="+mn-ea"/>
                <a:cs typeface="+mn-cs"/>
              </a:rPr>
              <a:t>Technosignatures</a:t>
            </a:r>
            <a:endParaRPr lang="en-US" sz="2100" kern="1200" dirty="0">
              <a:solidFill>
                <a:srgbClr val="FC8213"/>
              </a:solidFill>
              <a:latin typeface="LM Mono Prop 10" panose="00000500000000000000" pitchFamily="50" charset="0"/>
            </a:endParaRPr>
          </a:p>
        </p:txBody>
      </p:sp>
    </p:spTree>
    <p:extLst>
      <p:ext uri="{BB962C8B-B14F-4D97-AF65-F5344CB8AC3E}">
        <p14:creationId xmlns:p14="http://schemas.microsoft.com/office/powerpoint/2010/main" val="2004633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 name="Shape 179">
            <a:extLst>
              <a:ext uri="{FF2B5EF4-FFF2-40B4-BE49-F238E27FC236}">
                <a16:creationId xmlns:a16="http://schemas.microsoft.com/office/drawing/2014/main" id="{F0FE9B72-0CE4-4842-A479-36FB80E34C8C}"/>
              </a:ext>
            </a:extLst>
          </p:cNvPr>
          <p:cNvSpPr>
            <a:spLocks noChangeAspect="1"/>
          </p:cNvSpPr>
          <p:nvPr/>
        </p:nvSpPr>
        <p:spPr>
          <a:xfrm>
            <a:off x="282389" y="1984627"/>
            <a:ext cx="5136185" cy="3384788"/>
          </a:xfrm>
          <a:prstGeom prst="roundRect">
            <a:avLst>
              <a:gd name="adj" fmla="val 1362"/>
            </a:avLst>
          </a:prstGeom>
          <a:solidFill>
            <a:schemeClr val="bg2">
              <a:lumMod val="75000"/>
            </a:schemeClr>
          </a:solidFill>
          <a:ln w="63500" cap="flat" cmpd="dbl">
            <a:solidFill>
              <a:srgbClr val="FC8213"/>
            </a:solidFill>
            <a:prstDash val="solid"/>
            <a:miter lim="800000"/>
            <a:headEnd type="none" w="med" len="med"/>
            <a:tailEnd type="none" w="med" len="med"/>
          </a:ln>
        </p:spPr>
        <p:txBody>
          <a:bodyPr wrap="square" lIns="68569" tIns="34275" rIns="68569" bIns="34275" anchor="ctr" anchorCtr="0">
            <a:noAutofit/>
          </a:bodyPr>
          <a:lstStyle/>
          <a:p>
            <a:pPr algn="ctr" defTabSz="685800" rtl="0"/>
            <a:endParaRPr sz="1350" kern="1200">
              <a:solidFill>
                <a:prstClr val="white"/>
              </a:solidFill>
              <a:latin typeface="LM Mono Prop 10" panose="00000500000000000000" pitchFamily="50" charset="0"/>
              <a:ea typeface="Calibri"/>
              <a:cs typeface="Calibri"/>
              <a:sym typeface="Calibri"/>
            </a:endParaRPr>
          </a:p>
        </p:txBody>
      </p:sp>
      <p:sp>
        <p:nvSpPr>
          <p:cNvPr id="53" name="Shape 182">
            <a:extLst>
              <a:ext uri="{FF2B5EF4-FFF2-40B4-BE49-F238E27FC236}">
                <a16:creationId xmlns:a16="http://schemas.microsoft.com/office/drawing/2014/main" id="{9EF37A63-459A-4B10-A61E-477F4404BE1B}"/>
              </a:ext>
            </a:extLst>
          </p:cNvPr>
          <p:cNvSpPr>
            <a:spLocks noChangeAspect="1"/>
          </p:cNvSpPr>
          <p:nvPr/>
        </p:nvSpPr>
        <p:spPr>
          <a:xfrm>
            <a:off x="2442267" y="2551660"/>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1.4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1.1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2</a:t>
            </a:r>
            <a:r>
              <a:rPr lang="en-US" sz="1350" kern="1200" dirty="0">
                <a:solidFill>
                  <a:prstClr val="black"/>
                </a:solidFill>
                <a:latin typeface="LM Mono Prop 10" panose="00000500000000000000" pitchFamily="50" charset="0"/>
                <a:ea typeface="Proxima Nova"/>
                <a:cs typeface="Proxima Nova"/>
                <a:sym typeface="Proxima Nova"/>
              </a:rPr>
              <a:t>83 K</a:t>
            </a:r>
          </a:p>
        </p:txBody>
      </p:sp>
      <p:cxnSp>
        <p:nvCxnSpPr>
          <p:cNvPr id="55" name="Shape 190">
            <a:extLst>
              <a:ext uri="{FF2B5EF4-FFF2-40B4-BE49-F238E27FC236}">
                <a16:creationId xmlns:a16="http://schemas.microsoft.com/office/drawing/2014/main" id="{01129C0D-DD03-4666-ADCF-423B33C87050}"/>
              </a:ext>
            </a:extLst>
          </p:cNvPr>
          <p:cNvCxnSpPr>
            <a:cxnSpLocks noChangeAspect="1"/>
          </p:cNvCxnSpPr>
          <p:nvPr/>
        </p:nvCxnSpPr>
        <p:spPr>
          <a:xfrm>
            <a:off x="835274" y="3483638"/>
            <a:ext cx="0" cy="915656"/>
          </a:xfrm>
          <a:prstGeom prst="straightConnector1">
            <a:avLst/>
          </a:prstGeom>
          <a:noFill/>
          <a:ln w="22225" cap="flat" cmpd="sng">
            <a:solidFill>
              <a:schemeClr val="dk1"/>
            </a:solidFill>
            <a:prstDash val="solid"/>
            <a:miter lim="800000"/>
            <a:headEnd type="none" w="med" len="med"/>
            <a:tailEnd type="none" w="med" len="med"/>
          </a:ln>
        </p:spPr>
      </p:cxnSp>
      <p:sp>
        <p:nvSpPr>
          <p:cNvPr id="56" name="Shape 192">
            <a:extLst>
              <a:ext uri="{FF2B5EF4-FFF2-40B4-BE49-F238E27FC236}">
                <a16:creationId xmlns:a16="http://schemas.microsoft.com/office/drawing/2014/main" id="{0C4628AE-B9A4-4EEA-8D4C-DD52EF0C6843}"/>
              </a:ext>
            </a:extLst>
          </p:cNvPr>
          <p:cNvSpPr>
            <a:spLocks noChangeAspect="1"/>
          </p:cNvSpPr>
          <p:nvPr/>
        </p:nvSpPr>
        <p:spPr>
          <a:xfrm rot="16200000">
            <a:off x="153740" y="2685104"/>
            <a:ext cx="792590" cy="276996"/>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Planet</a:t>
            </a:r>
          </a:p>
        </p:txBody>
      </p:sp>
      <p:sp>
        <p:nvSpPr>
          <p:cNvPr id="57" name="Shape 193">
            <a:extLst>
              <a:ext uri="{FF2B5EF4-FFF2-40B4-BE49-F238E27FC236}">
                <a16:creationId xmlns:a16="http://schemas.microsoft.com/office/drawing/2014/main" id="{9DAD9FB2-F8C5-49CF-9C27-DEAED6907F32}"/>
              </a:ext>
            </a:extLst>
          </p:cNvPr>
          <p:cNvSpPr>
            <a:spLocks noChangeAspect="1"/>
          </p:cNvSpPr>
          <p:nvPr/>
        </p:nvSpPr>
        <p:spPr>
          <a:xfrm rot="16200000">
            <a:off x="-968" y="3761842"/>
            <a:ext cx="1120591" cy="279768"/>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Atmosphere</a:t>
            </a:r>
          </a:p>
        </p:txBody>
      </p:sp>
      <p:cxnSp>
        <p:nvCxnSpPr>
          <p:cNvPr id="62" name="Shape 191">
            <a:extLst>
              <a:ext uri="{FF2B5EF4-FFF2-40B4-BE49-F238E27FC236}">
                <a16:creationId xmlns:a16="http://schemas.microsoft.com/office/drawing/2014/main" id="{C189E373-18F8-4066-A6FE-8DFC4D08E184}"/>
              </a:ext>
            </a:extLst>
          </p:cNvPr>
          <p:cNvCxnSpPr>
            <a:cxnSpLocks noChangeAspect="1"/>
          </p:cNvCxnSpPr>
          <p:nvPr/>
        </p:nvCxnSpPr>
        <p:spPr>
          <a:xfrm>
            <a:off x="842255" y="2593339"/>
            <a:ext cx="0" cy="626558"/>
          </a:xfrm>
          <a:prstGeom prst="straightConnector1">
            <a:avLst/>
          </a:prstGeom>
          <a:noFill/>
          <a:ln w="22225" cap="flat" cmpd="sng">
            <a:solidFill>
              <a:schemeClr val="dk1"/>
            </a:solidFill>
            <a:prstDash val="solid"/>
            <a:miter lim="800000"/>
            <a:headEnd type="none" w="med" len="med"/>
            <a:tailEnd type="none" w="med" len="med"/>
          </a:ln>
        </p:spPr>
      </p:cxnSp>
      <p:sp>
        <p:nvSpPr>
          <p:cNvPr id="68" name="Shape 182">
            <a:extLst>
              <a:ext uri="{FF2B5EF4-FFF2-40B4-BE49-F238E27FC236}">
                <a16:creationId xmlns:a16="http://schemas.microsoft.com/office/drawing/2014/main" id="{1A5C846D-7EA3-4A64-BD84-C35361E186DF}"/>
              </a:ext>
            </a:extLst>
          </p:cNvPr>
          <p:cNvSpPr/>
          <p:nvPr/>
        </p:nvSpPr>
        <p:spPr>
          <a:xfrm>
            <a:off x="896589" y="2551660"/>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0.85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0.95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320</a:t>
            </a:r>
            <a:r>
              <a:rPr lang="en-US" sz="1350" kern="1200" dirty="0">
                <a:solidFill>
                  <a:prstClr val="black"/>
                </a:solidFill>
                <a:latin typeface="LM Mono Prop 10" panose="00000500000000000000" pitchFamily="50" charset="0"/>
                <a:ea typeface="Proxima Nova"/>
                <a:cs typeface="Proxima Nova"/>
                <a:sym typeface="Proxima Nova"/>
              </a:rPr>
              <a:t> K</a:t>
            </a:r>
          </a:p>
        </p:txBody>
      </p:sp>
      <p:sp>
        <p:nvSpPr>
          <p:cNvPr id="73" name="Shape 182">
            <a:extLst>
              <a:ext uri="{FF2B5EF4-FFF2-40B4-BE49-F238E27FC236}">
                <a16:creationId xmlns:a16="http://schemas.microsoft.com/office/drawing/2014/main" id="{D7F63320-8533-4629-B25B-60A6A0FEF36B}"/>
              </a:ext>
            </a:extLst>
          </p:cNvPr>
          <p:cNvSpPr>
            <a:spLocks noChangeAspect="1"/>
          </p:cNvSpPr>
          <p:nvPr/>
        </p:nvSpPr>
        <p:spPr>
          <a:xfrm>
            <a:off x="4018566" y="2593339"/>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7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2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3</a:t>
            </a:r>
            <a:r>
              <a:rPr lang="en-US" sz="1350" kern="1200" dirty="0">
                <a:solidFill>
                  <a:prstClr val="black"/>
                </a:solidFill>
                <a:latin typeface="LM Mono Prop 10" panose="00000500000000000000" pitchFamily="50" charset="0"/>
                <a:ea typeface="Proxima Nova"/>
                <a:cs typeface="Proxima Nova"/>
                <a:sym typeface="Proxima Nova"/>
              </a:rPr>
              <a:t>67 K</a:t>
            </a:r>
          </a:p>
        </p:txBody>
      </p:sp>
      <p:sp>
        <p:nvSpPr>
          <p:cNvPr id="81" name="Shape 195">
            <a:extLst>
              <a:ext uri="{FF2B5EF4-FFF2-40B4-BE49-F238E27FC236}">
                <a16:creationId xmlns:a16="http://schemas.microsoft.com/office/drawing/2014/main" id="{A7517757-82F1-43C5-B81E-77454B970EAF}"/>
              </a:ext>
            </a:extLst>
          </p:cNvPr>
          <p:cNvSpPr>
            <a:spLocks noChangeAspect="1"/>
          </p:cNvSpPr>
          <p:nvPr/>
        </p:nvSpPr>
        <p:spPr>
          <a:xfrm>
            <a:off x="5661845" y="1488864"/>
            <a:ext cx="3199766" cy="346960"/>
          </a:xfrm>
          <a:prstGeom prst="rect">
            <a:avLst/>
          </a:prstGeom>
          <a:noFill/>
          <a:ln>
            <a:noFill/>
          </a:ln>
          <a:effectLst/>
        </p:spPr>
        <p:txBody>
          <a:bodyPr wrap="square" lIns="68569" tIns="34275" rIns="68569" bIns="34275" anchor="t" anchorCtr="0">
            <a:noAutofit/>
          </a:bodyPr>
          <a:lstStyle/>
          <a:p>
            <a:pPr algn="l" defTabSz="685800" rtl="0">
              <a:buSzPct val="25000"/>
            </a:pPr>
            <a:endParaRPr lang="en-GB" sz="1350" kern="1200" dirty="0">
              <a:solidFill>
                <a:prstClr val="black"/>
              </a:solidFill>
              <a:latin typeface="LM Mono Prop 10" panose="00000500000000000000" pitchFamily="50" charset="0"/>
              <a:ea typeface="Proxima Nova"/>
              <a:cs typeface="Proxima Nova"/>
              <a:sym typeface="Proxima Nova"/>
            </a:endParaRPr>
          </a:p>
          <a:p>
            <a:pPr algn="l"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pic>
        <p:nvPicPr>
          <p:cNvPr id="2052" name="Picture 4" descr="https://i.pinimg.com/736x/17/dd/6c/17dd6c3e7bb2f21bf4e042258093a989--the-pixels-space-planets.jpg">
            <a:extLst>
              <a:ext uri="{FF2B5EF4-FFF2-40B4-BE49-F238E27FC236}">
                <a16:creationId xmlns:a16="http://schemas.microsoft.com/office/drawing/2014/main" id="{C0708DB7-88BA-49C4-8C55-6485F621928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466" r="16770" b="7440"/>
          <a:stretch/>
        </p:blipFill>
        <p:spPr bwMode="auto">
          <a:xfrm>
            <a:off x="2631477" y="4594665"/>
            <a:ext cx="668603" cy="617172"/>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hape 190">
            <a:extLst>
              <a:ext uri="{FF2B5EF4-FFF2-40B4-BE49-F238E27FC236}">
                <a16:creationId xmlns:a16="http://schemas.microsoft.com/office/drawing/2014/main" id="{D96F3A9E-118F-4E48-A896-0495C6A4F0AD}"/>
              </a:ext>
            </a:extLst>
          </p:cNvPr>
          <p:cNvCxnSpPr>
            <a:cxnSpLocks noChangeAspect="1"/>
          </p:cNvCxnSpPr>
          <p:nvPr/>
        </p:nvCxnSpPr>
        <p:spPr>
          <a:xfrm>
            <a:off x="834022" y="4623255"/>
            <a:ext cx="0" cy="557484"/>
          </a:xfrm>
          <a:prstGeom prst="straightConnector1">
            <a:avLst/>
          </a:prstGeom>
          <a:noFill/>
          <a:ln w="22225" cap="flat" cmpd="sng">
            <a:solidFill>
              <a:schemeClr val="dk1"/>
            </a:solidFill>
            <a:prstDash val="solid"/>
            <a:miter lim="800000"/>
            <a:headEnd type="none" w="med" len="med"/>
            <a:tailEnd type="none" w="med" len="med"/>
          </a:ln>
        </p:spPr>
      </p:cxnSp>
      <p:sp>
        <p:nvSpPr>
          <p:cNvPr id="88" name="Shape 193">
            <a:extLst>
              <a:ext uri="{FF2B5EF4-FFF2-40B4-BE49-F238E27FC236}">
                <a16:creationId xmlns:a16="http://schemas.microsoft.com/office/drawing/2014/main" id="{F06F40ED-3FA2-4ED4-A501-0F43EDA1A54D}"/>
              </a:ext>
            </a:extLst>
          </p:cNvPr>
          <p:cNvSpPr>
            <a:spLocks noChangeAspect="1"/>
          </p:cNvSpPr>
          <p:nvPr/>
        </p:nvSpPr>
        <p:spPr>
          <a:xfrm rot="16200000">
            <a:off x="-91366" y="4538285"/>
            <a:ext cx="1120591" cy="279768"/>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Target</a:t>
            </a:r>
            <a:br>
              <a:rPr lang="en-US" sz="1350" kern="1200" dirty="0">
                <a:solidFill>
                  <a:srgbClr val="2F1E86"/>
                </a:solidFill>
                <a:latin typeface="LM Mono Prop 10" panose="00000500000000000000" pitchFamily="50" charset="0"/>
                <a:ea typeface="Proxima Nova"/>
                <a:cs typeface="Proxima Nova"/>
                <a:sym typeface="Proxima Nova"/>
              </a:rPr>
            </a:br>
            <a:r>
              <a:rPr lang="en-US" sz="1350" kern="1200" dirty="0">
                <a:solidFill>
                  <a:srgbClr val="2F1E86"/>
                </a:solidFill>
                <a:latin typeface="LM Mono Prop 10" panose="00000500000000000000" pitchFamily="50" charset="0"/>
                <a:ea typeface="Proxima Nova"/>
                <a:cs typeface="Proxima Nova"/>
                <a:sym typeface="Proxima Nova"/>
              </a:rPr>
              <a:t>Pixels</a:t>
            </a:r>
            <a:r>
              <a:rPr lang="en-US" sz="1350" kern="1200" baseline="30000" dirty="0">
                <a:solidFill>
                  <a:srgbClr val="2F1E86"/>
                </a:solidFill>
                <a:latin typeface="LM Mono Prop 10" panose="00000500000000000000" pitchFamily="50" charset="0"/>
                <a:ea typeface="Proxima Nova"/>
                <a:cs typeface="Proxima Nova"/>
                <a:sym typeface="Proxima Nova"/>
              </a:rPr>
              <a:t>+</a:t>
            </a:r>
          </a:p>
        </p:txBody>
      </p:sp>
      <p:sp>
        <p:nvSpPr>
          <p:cNvPr id="84" name="Rectangle 83">
            <a:extLst>
              <a:ext uri="{FF2B5EF4-FFF2-40B4-BE49-F238E27FC236}">
                <a16:creationId xmlns:a16="http://schemas.microsoft.com/office/drawing/2014/main" id="{6EEEB306-7FE5-456D-ADC3-5553B1E4CCA5}"/>
              </a:ext>
            </a:extLst>
          </p:cNvPr>
          <p:cNvSpPr/>
          <p:nvPr/>
        </p:nvSpPr>
        <p:spPr>
          <a:xfrm>
            <a:off x="5661845" y="1278499"/>
            <a:ext cx="3217829" cy="1246495"/>
          </a:xfrm>
          <a:prstGeom prst="rect">
            <a:avLst/>
          </a:prstGeom>
        </p:spPr>
        <p:txBody>
          <a:bodyPr wrap="square">
            <a:spAutoFit/>
          </a:bodyPr>
          <a:lstStyle/>
          <a:p>
            <a:pPr algn="ctr" defTabSz="685800" rtl="0">
              <a:buSzPct val="25000"/>
            </a:pPr>
            <a:r>
              <a:rPr lang="en-GB" sz="2100" b="1" kern="1200" dirty="0">
                <a:solidFill>
                  <a:srgbClr val="FC8213"/>
                </a:solidFill>
                <a:latin typeface="LM Mono Prop 10" panose="00000500000000000000" pitchFamily="50" charset="0"/>
                <a:ea typeface="Proxima Nova"/>
                <a:cs typeface="Proxima Nova"/>
                <a:sym typeface="Proxima Nova"/>
              </a:rPr>
              <a:t>NGT-1b</a:t>
            </a:r>
          </a:p>
          <a:p>
            <a:pPr algn="l" defTabSz="685800" rtl="0">
              <a:buSzPct val="25000"/>
            </a:pPr>
            <a:r>
              <a:rPr lang="en-GB" sz="1350" kern="1200" dirty="0">
                <a:solidFill>
                  <a:srgbClr val="FC8213"/>
                </a:solidFill>
                <a:latin typeface="LM Mono Prop 10" panose="00000500000000000000" pitchFamily="50" charset="0"/>
                <a:ea typeface="Proxima Nova"/>
                <a:cs typeface="Proxima Nova"/>
                <a:sym typeface="Proxima Nova"/>
              </a:rPr>
              <a:t>Possible biosignatures. Oxygen and methane together, shows thermodynamic disequilibrium</a:t>
            </a:r>
            <a:r>
              <a:rPr lang="en-GB" sz="1350" kern="1200" baseline="30000" dirty="0">
                <a:solidFill>
                  <a:srgbClr val="FC8213"/>
                </a:solidFill>
                <a:latin typeface="LM Mono Prop 10" panose="00000500000000000000" pitchFamily="50" charset="0"/>
                <a:ea typeface="Proxima Nova"/>
                <a:cs typeface="Proxima Nova"/>
                <a:sym typeface="Proxima Nova"/>
              </a:rPr>
              <a:t>1</a:t>
            </a:r>
            <a:r>
              <a:rPr lang="en-GB" sz="1350" kern="1200" dirty="0">
                <a:solidFill>
                  <a:srgbClr val="FC8213"/>
                </a:solidFill>
                <a:latin typeface="LM Mono Prop 10" panose="00000500000000000000" pitchFamily="50" charset="0"/>
                <a:ea typeface="Proxima Nova"/>
                <a:cs typeface="Proxima Nova"/>
                <a:sym typeface="Proxima Nova"/>
              </a:rPr>
              <a:t>. Very high O</a:t>
            </a:r>
            <a:r>
              <a:rPr lang="en-GB" sz="1350" kern="1200" baseline="-25000" dirty="0">
                <a:solidFill>
                  <a:srgbClr val="FC8213"/>
                </a:solidFill>
                <a:latin typeface="LM Mono Prop 10" panose="00000500000000000000" pitchFamily="50" charset="0"/>
                <a:ea typeface="Proxima Nova"/>
                <a:cs typeface="Proxima Nova"/>
                <a:sym typeface="Proxima Nova"/>
              </a:rPr>
              <a:t>2</a:t>
            </a:r>
            <a:r>
              <a:rPr lang="en-GB" sz="1350" kern="1200" dirty="0">
                <a:solidFill>
                  <a:srgbClr val="FC8213"/>
                </a:solidFill>
                <a:latin typeface="LM Mono Prop 10" panose="00000500000000000000" pitchFamily="50" charset="0"/>
                <a:ea typeface="Proxima Nova"/>
                <a:cs typeface="Proxima Nova"/>
                <a:sym typeface="Proxima Nova"/>
              </a:rPr>
              <a:t> levels pose fire risk to biomass, potential feedback</a:t>
            </a:r>
            <a:r>
              <a:rPr lang="en-GB" sz="1350" kern="1200" baseline="30000" dirty="0">
                <a:solidFill>
                  <a:srgbClr val="FC8213"/>
                </a:solidFill>
                <a:latin typeface="LM Mono Prop 10" panose="00000500000000000000" pitchFamily="50" charset="0"/>
                <a:ea typeface="Proxima Nova"/>
                <a:cs typeface="Proxima Nova"/>
                <a:sym typeface="Proxima Nova"/>
              </a:rPr>
              <a:t>2</a:t>
            </a:r>
            <a:r>
              <a:rPr lang="en-GB" sz="1350" kern="1200" dirty="0">
                <a:solidFill>
                  <a:srgbClr val="FC8213"/>
                </a:solidFill>
                <a:latin typeface="LM Mono Prop 10" panose="00000500000000000000" pitchFamily="50" charset="0"/>
                <a:ea typeface="Proxima Nova"/>
                <a:cs typeface="Proxima Nova"/>
                <a:sym typeface="Proxima Nova"/>
              </a:rPr>
              <a:t>.</a:t>
            </a:r>
          </a:p>
        </p:txBody>
      </p:sp>
      <p:sp>
        <p:nvSpPr>
          <p:cNvPr id="30" name="Rectangle 29">
            <a:extLst>
              <a:ext uri="{FF2B5EF4-FFF2-40B4-BE49-F238E27FC236}">
                <a16:creationId xmlns:a16="http://schemas.microsoft.com/office/drawing/2014/main" id="{D5E971EA-6D7F-4AE1-B205-F1B6DF46F57E}"/>
              </a:ext>
            </a:extLst>
          </p:cNvPr>
          <p:cNvSpPr/>
          <p:nvPr/>
        </p:nvSpPr>
        <p:spPr>
          <a:xfrm>
            <a:off x="217087" y="5577163"/>
            <a:ext cx="5600909" cy="473206"/>
          </a:xfrm>
          <a:prstGeom prst="rect">
            <a:avLst/>
          </a:prstGeom>
        </p:spPr>
        <p:txBody>
          <a:bodyPr wrap="square">
            <a:spAutoFit/>
          </a:bodyPr>
          <a:lstStyle/>
          <a:p>
            <a:pPr algn="l" defTabSz="685800" rtl="0"/>
            <a:r>
              <a:rPr lang="en-GB" sz="825" kern="1200" baseline="30000" dirty="0">
                <a:solidFill>
                  <a:srgbClr val="FC8213"/>
                </a:solidFill>
                <a:latin typeface="LM Mono Prop 10" panose="00000500000000000000" pitchFamily="50" charset="0"/>
                <a:ea typeface="+mn-ea"/>
                <a:cs typeface="+mn-cs"/>
              </a:rPr>
              <a:t>*</a:t>
            </a:r>
            <a:r>
              <a:rPr lang="en-GB" sz="825" i="1" kern="1200" dirty="0">
                <a:solidFill>
                  <a:srgbClr val="FC8213"/>
                </a:solidFill>
                <a:latin typeface="LM Mono Prop 10" panose="00000500000000000000" pitchFamily="50" charset="0"/>
                <a:ea typeface="+mn-ea"/>
                <a:cs typeface="+mn-cs"/>
              </a:rPr>
              <a:t>Not actual planets </a:t>
            </a:r>
          </a:p>
          <a:p>
            <a:pPr algn="l" defTabSz="685800" rtl="0"/>
            <a:r>
              <a:rPr lang="en-GB" sz="825" i="1" kern="1200" dirty="0">
                <a:solidFill>
                  <a:srgbClr val="FC8213"/>
                </a:solidFill>
                <a:latin typeface="LM Mono Prop 10" panose="00000500000000000000" pitchFamily="50" charset="0"/>
                <a:ea typeface="+mn-ea"/>
                <a:cs typeface="+mn-cs"/>
              </a:rPr>
              <a:t>+Actual Kepler pixels of K2-60b (left), TRAPPIST 1 from K2 (</a:t>
            </a:r>
            <a:r>
              <a:rPr lang="en-GB" sz="825" i="1" kern="1200" dirty="0" err="1">
                <a:solidFill>
                  <a:srgbClr val="FC8213"/>
                </a:solidFill>
                <a:latin typeface="LM Mono Prop 10" panose="00000500000000000000" pitchFamily="50" charset="0"/>
                <a:ea typeface="+mn-ea"/>
                <a:cs typeface="+mn-cs"/>
              </a:rPr>
              <a:t>center</a:t>
            </a:r>
            <a:r>
              <a:rPr lang="en-GB" sz="825" i="1" kern="1200" dirty="0">
                <a:solidFill>
                  <a:srgbClr val="FC8213"/>
                </a:solidFill>
                <a:latin typeface="LM Mono Prop 10" panose="00000500000000000000" pitchFamily="50" charset="0"/>
                <a:ea typeface="+mn-ea"/>
                <a:cs typeface="+mn-cs"/>
              </a:rPr>
              <a:t>), EPIC 216468514b from K2 (right)</a:t>
            </a:r>
          </a:p>
          <a:p>
            <a:pPr algn="l" defTabSz="685800" rtl="0"/>
            <a:r>
              <a:rPr lang="en-GB" sz="825" kern="1200" baseline="30000" dirty="0">
                <a:solidFill>
                  <a:srgbClr val="FC8213"/>
                </a:solidFill>
                <a:latin typeface="LM Mono Prop 10" panose="00000500000000000000" pitchFamily="50" charset="0"/>
                <a:ea typeface="+mn-ea"/>
                <a:cs typeface="+mn-cs"/>
              </a:rPr>
              <a:t>1</a:t>
            </a:r>
            <a:r>
              <a:rPr lang="en-GB" sz="825" kern="1200" dirty="0">
                <a:solidFill>
                  <a:srgbClr val="FC8213"/>
                </a:solidFill>
                <a:latin typeface="LM Mono Prop 10" panose="00000500000000000000" pitchFamily="50" charset="0"/>
                <a:ea typeface="+mn-ea"/>
                <a:cs typeface="+mn-cs"/>
              </a:rPr>
              <a:t>Schwieterman </a:t>
            </a:r>
            <a:r>
              <a:rPr lang="en-GB" sz="825" i="1" kern="1200" dirty="0">
                <a:solidFill>
                  <a:srgbClr val="FC8213"/>
                </a:solidFill>
                <a:latin typeface="LM Mono Prop 10" panose="00000500000000000000" pitchFamily="50" charset="0"/>
                <a:ea typeface="+mn-ea"/>
                <a:cs typeface="+mn-cs"/>
              </a:rPr>
              <a:t>et </a:t>
            </a:r>
            <a:r>
              <a:rPr lang="en-GB" sz="825" kern="1200" dirty="0">
                <a:solidFill>
                  <a:srgbClr val="FC8213"/>
                </a:solidFill>
                <a:latin typeface="LM Mono Prop 10" panose="00000500000000000000" pitchFamily="50" charset="0"/>
                <a:ea typeface="+mn-ea"/>
                <a:cs typeface="+mn-cs"/>
              </a:rPr>
              <a:t>al. (2018) – </a:t>
            </a:r>
            <a:r>
              <a:rPr lang="en-GB" sz="825" i="1" kern="1200" dirty="0">
                <a:solidFill>
                  <a:srgbClr val="FC8213"/>
                </a:solidFill>
                <a:latin typeface="LM Mono Prop 10" panose="00000500000000000000" pitchFamily="50" charset="0"/>
                <a:ea typeface="+mn-ea"/>
                <a:cs typeface="+mn-cs"/>
              </a:rPr>
              <a:t>Astrobio</a:t>
            </a:r>
            <a:r>
              <a:rPr lang="en-GB" sz="825" kern="1200" dirty="0">
                <a:solidFill>
                  <a:srgbClr val="FC8213"/>
                </a:solidFill>
                <a:latin typeface="LM Mono Prop 10" panose="00000500000000000000" pitchFamily="50" charset="0"/>
                <a:ea typeface="+mn-ea"/>
                <a:cs typeface="+mn-cs"/>
              </a:rPr>
              <a:t>.; </a:t>
            </a:r>
            <a:r>
              <a:rPr lang="en-GB" sz="825" kern="1200" baseline="30000" dirty="0">
                <a:solidFill>
                  <a:srgbClr val="FC8213"/>
                </a:solidFill>
                <a:latin typeface="LM Mono Prop 10" panose="00000500000000000000" pitchFamily="50" charset="0"/>
                <a:ea typeface="+mn-ea"/>
                <a:cs typeface="+mn-cs"/>
              </a:rPr>
              <a:t>2</a:t>
            </a:r>
            <a:r>
              <a:rPr lang="en-GB" sz="825" kern="1200" dirty="0">
                <a:solidFill>
                  <a:srgbClr val="FC8213"/>
                </a:solidFill>
                <a:latin typeface="LM Mono Prop 10" panose="00000500000000000000" pitchFamily="50" charset="0"/>
                <a:ea typeface="+mn-ea"/>
                <a:cs typeface="+mn-cs"/>
              </a:rPr>
              <a:t>Watson </a:t>
            </a:r>
            <a:r>
              <a:rPr lang="en-GB" sz="825" i="1" kern="1200" dirty="0">
                <a:solidFill>
                  <a:srgbClr val="FC8213"/>
                </a:solidFill>
                <a:latin typeface="LM Mono Prop 10" panose="00000500000000000000" pitchFamily="50" charset="0"/>
                <a:ea typeface="+mn-ea"/>
                <a:cs typeface="+mn-cs"/>
              </a:rPr>
              <a:t>et al. </a:t>
            </a:r>
            <a:r>
              <a:rPr lang="en-GB" sz="825" kern="1200" dirty="0">
                <a:solidFill>
                  <a:srgbClr val="FC8213"/>
                </a:solidFill>
                <a:latin typeface="LM Mono Prop 10" panose="00000500000000000000" pitchFamily="50" charset="0"/>
                <a:ea typeface="+mn-ea"/>
                <a:cs typeface="+mn-cs"/>
              </a:rPr>
              <a:t>(1980) </a:t>
            </a:r>
            <a:r>
              <a:rPr lang="en-GB" sz="825" i="1" kern="1200" dirty="0">
                <a:solidFill>
                  <a:srgbClr val="FC8213"/>
                </a:solidFill>
                <a:latin typeface="LM Mono Prop 10" panose="00000500000000000000" pitchFamily="50" charset="0"/>
                <a:ea typeface="+mn-ea"/>
                <a:cs typeface="+mn-cs"/>
              </a:rPr>
              <a:t>– Biosystems</a:t>
            </a:r>
            <a:endParaRPr lang="en-US" sz="825" kern="1200" dirty="0">
              <a:solidFill>
                <a:srgbClr val="FC8213"/>
              </a:solidFill>
              <a:latin typeface="LM Mono Prop 10" panose="00000500000000000000" pitchFamily="50" charset="0"/>
              <a:ea typeface="+mn-ea"/>
              <a:cs typeface="+mn-cs"/>
            </a:endParaRPr>
          </a:p>
        </p:txBody>
      </p:sp>
      <p:sp>
        <p:nvSpPr>
          <p:cNvPr id="32" name="Shape 183">
            <a:extLst>
              <a:ext uri="{FF2B5EF4-FFF2-40B4-BE49-F238E27FC236}">
                <a16:creationId xmlns:a16="http://schemas.microsoft.com/office/drawing/2014/main" id="{BAA0FB1E-CD8F-4AFF-A7DB-4D9AF024BB5F}"/>
              </a:ext>
            </a:extLst>
          </p:cNvPr>
          <p:cNvSpPr>
            <a:spLocks noChangeAspect="1"/>
          </p:cNvSpPr>
          <p:nvPr/>
        </p:nvSpPr>
        <p:spPr>
          <a:xfrm>
            <a:off x="2351831" y="3384511"/>
            <a:ext cx="1227894"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80%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19% 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CO</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O</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&lt;</a:t>
            </a:r>
            <a:r>
              <a:rPr lang="en-US" sz="1350" kern="1200" dirty="0">
                <a:solidFill>
                  <a:prstClr val="black"/>
                </a:solidFill>
                <a:latin typeface="LM Mono Prop 10" panose="00000500000000000000" pitchFamily="50" charset="0"/>
                <a:ea typeface="Proxima Nova"/>
                <a:cs typeface="Proxima Nova"/>
                <a:sym typeface="Proxima Nova"/>
              </a:rPr>
              <a:t>0.1% CFCs</a:t>
            </a: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sp>
        <p:nvSpPr>
          <p:cNvPr id="33" name="Shape 183">
            <a:extLst>
              <a:ext uri="{FF2B5EF4-FFF2-40B4-BE49-F238E27FC236}">
                <a16:creationId xmlns:a16="http://schemas.microsoft.com/office/drawing/2014/main" id="{7925FD5B-AA02-4349-9E05-C8D1CEB78FFC}"/>
              </a:ext>
            </a:extLst>
          </p:cNvPr>
          <p:cNvSpPr/>
          <p:nvPr/>
        </p:nvSpPr>
        <p:spPr>
          <a:xfrm>
            <a:off x="864837" y="3401066"/>
            <a:ext cx="1129060"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69%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29% 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 CH</a:t>
            </a:r>
            <a:r>
              <a:rPr lang="en-US" sz="1350" kern="1200" baseline="-25000" dirty="0">
                <a:solidFill>
                  <a:prstClr val="black"/>
                </a:solidFill>
                <a:latin typeface="LM Mono Prop 10" panose="00000500000000000000" pitchFamily="50" charset="0"/>
                <a:ea typeface="Proxima Nova"/>
                <a:cs typeface="Proxima Nova"/>
                <a:sym typeface="Proxima Nova"/>
              </a:rPr>
              <a:t>4</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CO</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O</a:t>
            </a: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p:txBody>
      </p:sp>
      <p:sp>
        <p:nvSpPr>
          <p:cNvPr id="34" name="Shape 183">
            <a:extLst>
              <a:ext uri="{FF2B5EF4-FFF2-40B4-BE49-F238E27FC236}">
                <a16:creationId xmlns:a16="http://schemas.microsoft.com/office/drawing/2014/main" id="{F924827D-371F-4E58-B728-8CE21CD6CD08}"/>
              </a:ext>
            </a:extLst>
          </p:cNvPr>
          <p:cNvSpPr/>
          <p:nvPr/>
        </p:nvSpPr>
        <p:spPr>
          <a:xfrm>
            <a:off x="3876582" y="3371749"/>
            <a:ext cx="1407104"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90% CO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8%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&lt;2% SO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SO</a:t>
            </a:r>
            <a:r>
              <a:rPr lang="en-US" sz="1350" kern="1200" baseline="-25000" dirty="0">
                <a:solidFill>
                  <a:prstClr val="black"/>
                </a:solidFill>
                <a:latin typeface="LM Mono Prop 10" panose="00000500000000000000" pitchFamily="50" charset="0"/>
                <a:ea typeface="Proxima Nova"/>
                <a:cs typeface="Proxima Nova"/>
                <a:sym typeface="Proxima Nova"/>
              </a:rPr>
              <a:t>4</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S</a:t>
            </a: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pic>
        <p:nvPicPr>
          <p:cNvPr id="5" name="Picture 4">
            <a:extLst>
              <a:ext uri="{FF2B5EF4-FFF2-40B4-BE49-F238E27FC236}">
                <a16:creationId xmlns:a16="http://schemas.microsoft.com/office/drawing/2014/main" id="{8DB8B206-8206-4DC3-9BB1-FD5B35193E5D}"/>
              </a:ext>
            </a:extLst>
          </p:cNvPr>
          <p:cNvPicPr>
            <a:picLocks noChangeAspect="1"/>
          </p:cNvPicPr>
          <p:nvPr/>
        </p:nvPicPr>
        <p:blipFill rotWithShape="1">
          <a:blip r:embed="rId3"/>
          <a:srcRect l="51618" r="547"/>
          <a:stretch/>
        </p:blipFill>
        <p:spPr>
          <a:xfrm>
            <a:off x="4289741" y="4594665"/>
            <a:ext cx="580785" cy="614664"/>
          </a:xfrm>
          <a:prstGeom prst="rect">
            <a:avLst/>
          </a:prstGeom>
        </p:spPr>
      </p:pic>
      <p:pic>
        <p:nvPicPr>
          <p:cNvPr id="36" name="Picture 35">
            <a:extLst>
              <a:ext uri="{FF2B5EF4-FFF2-40B4-BE49-F238E27FC236}">
                <a16:creationId xmlns:a16="http://schemas.microsoft.com/office/drawing/2014/main" id="{5F417CD5-39B6-453D-9B1E-C81583EA66A6}"/>
              </a:ext>
            </a:extLst>
          </p:cNvPr>
          <p:cNvPicPr>
            <a:picLocks noChangeAspect="1"/>
          </p:cNvPicPr>
          <p:nvPr/>
        </p:nvPicPr>
        <p:blipFill rotWithShape="1">
          <a:blip r:embed="rId3"/>
          <a:srcRect r="52167"/>
          <a:stretch/>
        </p:blipFill>
        <p:spPr>
          <a:xfrm>
            <a:off x="1123347" y="4594665"/>
            <a:ext cx="580785" cy="614664"/>
          </a:xfrm>
          <a:prstGeom prst="rect">
            <a:avLst/>
          </a:prstGeom>
        </p:spPr>
      </p:pic>
      <p:cxnSp>
        <p:nvCxnSpPr>
          <p:cNvPr id="27" name="Straight Connector 26">
            <a:extLst>
              <a:ext uri="{FF2B5EF4-FFF2-40B4-BE49-F238E27FC236}">
                <a16:creationId xmlns:a16="http://schemas.microsoft.com/office/drawing/2014/main" id="{35D19CF5-0340-4CD4-B309-97704EB1098E}"/>
              </a:ext>
            </a:extLst>
          </p:cNvPr>
          <p:cNvCxnSpPr/>
          <p:nvPr/>
        </p:nvCxnSpPr>
        <p:spPr>
          <a:xfrm>
            <a:off x="282390" y="5577163"/>
            <a:ext cx="4289611" cy="0"/>
          </a:xfrm>
          <a:prstGeom prst="line">
            <a:avLst/>
          </a:prstGeom>
          <a:ln w="19050">
            <a:solidFill>
              <a:srgbClr val="AB3B08"/>
            </a:solidFill>
          </a:ln>
        </p:spPr>
        <p:style>
          <a:lnRef idx="3">
            <a:schemeClr val="dk1"/>
          </a:lnRef>
          <a:fillRef idx="0">
            <a:schemeClr val="dk1"/>
          </a:fillRef>
          <a:effectRef idx="2">
            <a:schemeClr val="dk1"/>
          </a:effectRef>
          <a:fontRef idx="minor">
            <a:schemeClr val="tx1"/>
          </a:fontRef>
        </p:style>
      </p:cxnSp>
      <p:sp>
        <p:nvSpPr>
          <p:cNvPr id="28" name="Shape 195">
            <a:extLst>
              <a:ext uri="{FF2B5EF4-FFF2-40B4-BE49-F238E27FC236}">
                <a16:creationId xmlns:a16="http://schemas.microsoft.com/office/drawing/2014/main" id="{895DDA8D-956D-4702-8165-5C9EE1CE951E}"/>
              </a:ext>
            </a:extLst>
          </p:cNvPr>
          <p:cNvSpPr>
            <a:spLocks noChangeAspect="1"/>
          </p:cNvSpPr>
          <p:nvPr/>
        </p:nvSpPr>
        <p:spPr>
          <a:xfrm>
            <a:off x="699212" y="2139222"/>
            <a:ext cx="1354182"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NGT-1b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sp>
        <p:nvSpPr>
          <p:cNvPr id="29" name="Shape 195">
            <a:extLst>
              <a:ext uri="{FF2B5EF4-FFF2-40B4-BE49-F238E27FC236}">
                <a16:creationId xmlns:a16="http://schemas.microsoft.com/office/drawing/2014/main" id="{3AD72D8E-1FD7-4DDC-BFA5-A459910FEFED}"/>
              </a:ext>
            </a:extLst>
          </p:cNvPr>
          <p:cNvSpPr>
            <a:spLocks noChangeAspect="1"/>
          </p:cNvSpPr>
          <p:nvPr/>
        </p:nvSpPr>
        <p:spPr>
          <a:xfrm>
            <a:off x="2318588" y="2139222"/>
            <a:ext cx="1354182"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NGT-2b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sp>
        <p:nvSpPr>
          <p:cNvPr id="31" name="Shape 195">
            <a:extLst>
              <a:ext uri="{FF2B5EF4-FFF2-40B4-BE49-F238E27FC236}">
                <a16:creationId xmlns:a16="http://schemas.microsoft.com/office/drawing/2014/main" id="{716B9A02-EC40-4657-8C12-15E60C7DD480}"/>
              </a:ext>
            </a:extLst>
          </p:cNvPr>
          <p:cNvSpPr>
            <a:spLocks noChangeAspect="1"/>
          </p:cNvSpPr>
          <p:nvPr/>
        </p:nvSpPr>
        <p:spPr>
          <a:xfrm>
            <a:off x="3937965" y="2147572"/>
            <a:ext cx="1304431"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NGT-3b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sp>
        <p:nvSpPr>
          <p:cNvPr id="2" name="TextBox 1">
            <a:extLst>
              <a:ext uri="{FF2B5EF4-FFF2-40B4-BE49-F238E27FC236}">
                <a16:creationId xmlns:a16="http://schemas.microsoft.com/office/drawing/2014/main" id="{612BC1D6-D608-1876-7BBB-81C231358DA1}"/>
              </a:ext>
            </a:extLst>
          </p:cNvPr>
          <p:cNvSpPr txBox="1"/>
          <p:nvPr/>
        </p:nvSpPr>
        <p:spPr>
          <a:xfrm>
            <a:off x="253206" y="436602"/>
            <a:ext cx="8759983" cy="553998"/>
          </a:xfrm>
          <a:prstGeom prst="rect">
            <a:avLst/>
          </a:prstGeom>
          <a:noFill/>
          <a:effectLst/>
        </p:spPr>
        <p:txBody>
          <a:bodyPr wrap="square" rtlCol="0">
            <a:spAutoFit/>
          </a:bodyPr>
          <a:lstStyle/>
          <a:p>
            <a:pPr algn="ctr" defTabSz="685800" rtl="0">
              <a:defRPr/>
            </a:pPr>
            <a:r>
              <a:rPr lang="en-US" sz="3000" b="1" kern="1200" dirty="0">
                <a:solidFill>
                  <a:srgbClr val="FC8213"/>
                </a:solidFill>
                <a:latin typeface="LM Mono Caps 10" panose="00000509000000000000" pitchFamily="49" charset="0"/>
                <a:ea typeface="+mn-ea"/>
                <a:cs typeface="+mn-cs"/>
              </a:rPr>
              <a:t>Exoplanets, Bio- and </a:t>
            </a:r>
            <a:r>
              <a:rPr lang="en-US" sz="3000" b="1" kern="1200" dirty="0" err="1">
                <a:solidFill>
                  <a:srgbClr val="FC8213"/>
                </a:solidFill>
                <a:latin typeface="LM Mono Caps 10" panose="00000509000000000000" pitchFamily="49" charset="0"/>
                <a:ea typeface="+mn-ea"/>
                <a:cs typeface="+mn-cs"/>
              </a:rPr>
              <a:t>Technosignatures</a:t>
            </a:r>
            <a:endParaRPr lang="en-US" sz="2100" kern="1200" dirty="0">
              <a:solidFill>
                <a:srgbClr val="FC8213"/>
              </a:solidFill>
              <a:latin typeface="LM Mono Prop 10" panose="00000500000000000000" pitchFamily="50" charset="0"/>
            </a:endParaRPr>
          </a:p>
        </p:txBody>
      </p:sp>
    </p:spTree>
    <p:extLst>
      <p:ext uri="{BB962C8B-B14F-4D97-AF65-F5344CB8AC3E}">
        <p14:creationId xmlns:p14="http://schemas.microsoft.com/office/powerpoint/2010/main" val="2872638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 name="Shape 179">
            <a:extLst>
              <a:ext uri="{FF2B5EF4-FFF2-40B4-BE49-F238E27FC236}">
                <a16:creationId xmlns:a16="http://schemas.microsoft.com/office/drawing/2014/main" id="{F0FE9B72-0CE4-4842-A479-36FB80E34C8C}"/>
              </a:ext>
            </a:extLst>
          </p:cNvPr>
          <p:cNvSpPr>
            <a:spLocks noChangeAspect="1"/>
          </p:cNvSpPr>
          <p:nvPr/>
        </p:nvSpPr>
        <p:spPr>
          <a:xfrm>
            <a:off x="282389" y="1984627"/>
            <a:ext cx="5136185" cy="3384788"/>
          </a:xfrm>
          <a:prstGeom prst="roundRect">
            <a:avLst>
              <a:gd name="adj" fmla="val 1362"/>
            </a:avLst>
          </a:prstGeom>
          <a:solidFill>
            <a:schemeClr val="bg2">
              <a:lumMod val="75000"/>
            </a:schemeClr>
          </a:solidFill>
          <a:ln w="63500" cap="flat" cmpd="dbl">
            <a:solidFill>
              <a:srgbClr val="FC8213"/>
            </a:solidFill>
            <a:prstDash val="solid"/>
            <a:miter lim="800000"/>
            <a:headEnd type="none" w="med" len="med"/>
            <a:tailEnd type="none" w="med" len="med"/>
          </a:ln>
        </p:spPr>
        <p:txBody>
          <a:bodyPr wrap="square" lIns="68569" tIns="34275" rIns="68569" bIns="34275" anchor="ctr" anchorCtr="0">
            <a:noAutofit/>
          </a:bodyPr>
          <a:lstStyle/>
          <a:p>
            <a:pPr algn="ctr" defTabSz="685800" rtl="0"/>
            <a:endParaRPr sz="1350" kern="1200">
              <a:solidFill>
                <a:prstClr val="white"/>
              </a:solidFill>
              <a:latin typeface="LM Mono Prop 10" panose="00000500000000000000" pitchFamily="50" charset="0"/>
              <a:ea typeface="Calibri"/>
              <a:cs typeface="Calibri"/>
              <a:sym typeface="Calibri"/>
            </a:endParaRPr>
          </a:p>
        </p:txBody>
      </p:sp>
      <p:sp>
        <p:nvSpPr>
          <p:cNvPr id="53" name="Shape 182">
            <a:extLst>
              <a:ext uri="{FF2B5EF4-FFF2-40B4-BE49-F238E27FC236}">
                <a16:creationId xmlns:a16="http://schemas.microsoft.com/office/drawing/2014/main" id="{9EF37A63-459A-4B10-A61E-477F4404BE1B}"/>
              </a:ext>
            </a:extLst>
          </p:cNvPr>
          <p:cNvSpPr>
            <a:spLocks noChangeAspect="1"/>
          </p:cNvSpPr>
          <p:nvPr/>
        </p:nvSpPr>
        <p:spPr>
          <a:xfrm>
            <a:off x="2442267" y="2551660"/>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1.4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1.1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2</a:t>
            </a:r>
            <a:r>
              <a:rPr lang="en-US" sz="1350" kern="1200" dirty="0">
                <a:solidFill>
                  <a:prstClr val="black"/>
                </a:solidFill>
                <a:latin typeface="LM Mono Prop 10" panose="00000500000000000000" pitchFamily="50" charset="0"/>
                <a:ea typeface="Proxima Nova"/>
                <a:cs typeface="Proxima Nova"/>
                <a:sym typeface="Proxima Nova"/>
              </a:rPr>
              <a:t>83 K</a:t>
            </a:r>
          </a:p>
        </p:txBody>
      </p:sp>
      <p:cxnSp>
        <p:nvCxnSpPr>
          <p:cNvPr id="55" name="Shape 190">
            <a:extLst>
              <a:ext uri="{FF2B5EF4-FFF2-40B4-BE49-F238E27FC236}">
                <a16:creationId xmlns:a16="http://schemas.microsoft.com/office/drawing/2014/main" id="{01129C0D-DD03-4666-ADCF-423B33C87050}"/>
              </a:ext>
            </a:extLst>
          </p:cNvPr>
          <p:cNvCxnSpPr>
            <a:cxnSpLocks noChangeAspect="1"/>
          </p:cNvCxnSpPr>
          <p:nvPr/>
        </p:nvCxnSpPr>
        <p:spPr>
          <a:xfrm>
            <a:off x="835274" y="3483638"/>
            <a:ext cx="0" cy="915656"/>
          </a:xfrm>
          <a:prstGeom prst="straightConnector1">
            <a:avLst/>
          </a:prstGeom>
          <a:noFill/>
          <a:ln w="22225" cap="flat" cmpd="sng">
            <a:solidFill>
              <a:schemeClr val="dk1"/>
            </a:solidFill>
            <a:prstDash val="solid"/>
            <a:miter lim="800000"/>
            <a:headEnd type="none" w="med" len="med"/>
            <a:tailEnd type="none" w="med" len="med"/>
          </a:ln>
        </p:spPr>
      </p:cxnSp>
      <p:cxnSp>
        <p:nvCxnSpPr>
          <p:cNvPr id="62" name="Shape 191">
            <a:extLst>
              <a:ext uri="{FF2B5EF4-FFF2-40B4-BE49-F238E27FC236}">
                <a16:creationId xmlns:a16="http://schemas.microsoft.com/office/drawing/2014/main" id="{C189E373-18F8-4066-A6FE-8DFC4D08E184}"/>
              </a:ext>
            </a:extLst>
          </p:cNvPr>
          <p:cNvCxnSpPr>
            <a:cxnSpLocks noChangeAspect="1"/>
          </p:cNvCxnSpPr>
          <p:nvPr/>
        </p:nvCxnSpPr>
        <p:spPr>
          <a:xfrm>
            <a:off x="842255" y="2593339"/>
            <a:ext cx="0" cy="626558"/>
          </a:xfrm>
          <a:prstGeom prst="straightConnector1">
            <a:avLst/>
          </a:prstGeom>
          <a:noFill/>
          <a:ln w="22225" cap="flat" cmpd="sng">
            <a:solidFill>
              <a:schemeClr val="dk1"/>
            </a:solidFill>
            <a:prstDash val="solid"/>
            <a:miter lim="800000"/>
            <a:headEnd type="none" w="med" len="med"/>
            <a:tailEnd type="none" w="med" len="med"/>
          </a:ln>
        </p:spPr>
      </p:cxnSp>
      <p:sp>
        <p:nvSpPr>
          <p:cNvPr id="68" name="Shape 182">
            <a:extLst>
              <a:ext uri="{FF2B5EF4-FFF2-40B4-BE49-F238E27FC236}">
                <a16:creationId xmlns:a16="http://schemas.microsoft.com/office/drawing/2014/main" id="{1A5C846D-7EA3-4A64-BD84-C35361E186DF}"/>
              </a:ext>
            </a:extLst>
          </p:cNvPr>
          <p:cNvSpPr/>
          <p:nvPr/>
        </p:nvSpPr>
        <p:spPr>
          <a:xfrm>
            <a:off x="896589" y="2551660"/>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0.85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0.95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320</a:t>
            </a:r>
            <a:r>
              <a:rPr lang="en-US" sz="1350" kern="1200" dirty="0">
                <a:solidFill>
                  <a:prstClr val="black"/>
                </a:solidFill>
                <a:latin typeface="LM Mono Prop 10" panose="00000500000000000000" pitchFamily="50" charset="0"/>
                <a:ea typeface="Proxima Nova"/>
                <a:cs typeface="Proxima Nova"/>
                <a:sym typeface="Proxima Nova"/>
              </a:rPr>
              <a:t> K</a:t>
            </a:r>
          </a:p>
        </p:txBody>
      </p:sp>
      <p:sp>
        <p:nvSpPr>
          <p:cNvPr id="73" name="Shape 182">
            <a:extLst>
              <a:ext uri="{FF2B5EF4-FFF2-40B4-BE49-F238E27FC236}">
                <a16:creationId xmlns:a16="http://schemas.microsoft.com/office/drawing/2014/main" id="{D7F63320-8533-4629-B25B-60A6A0FEF36B}"/>
              </a:ext>
            </a:extLst>
          </p:cNvPr>
          <p:cNvSpPr>
            <a:spLocks noChangeAspect="1"/>
          </p:cNvSpPr>
          <p:nvPr/>
        </p:nvSpPr>
        <p:spPr>
          <a:xfrm>
            <a:off x="4018566" y="2593339"/>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7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2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3</a:t>
            </a:r>
            <a:r>
              <a:rPr lang="en-US" sz="1350" kern="1200" dirty="0">
                <a:solidFill>
                  <a:prstClr val="black"/>
                </a:solidFill>
                <a:latin typeface="LM Mono Prop 10" panose="00000500000000000000" pitchFamily="50" charset="0"/>
                <a:ea typeface="Proxima Nova"/>
                <a:cs typeface="Proxima Nova"/>
                <a:sym typeface="Proxima Nova"/>
              </a:rPr>
              <a:t>67 K</a:t>
            </a:r>
          </a:p>
        </p:txBody>
      </p:sp>
      <p:sp>
        <p:nvSpPr>
          <p:cNvPr id="81" name="Shape 195">
            <a:extLst>
              <a:ext uri="{FF2B5EF4-FFF2-40B4-BE49-F238E27FC236}">
                <a16:creationId xmlns:a16="http://schemas.microsoft.com/office/drawing/2014/main" id="{A7517757-82F1-43C5-B81E-77454B970EAF}"/>
              </a:ext>
            </a:extLst>
          </p:cNvPr>
          <p:cNvSpPr>
            <a:spLocks noChangeAspect="1"/>
          </p:cNvSpPr>
          <p:nvPr/>
        </p:nvSpPr>
        <p:spPr>
          <a:xfrm>
            <a:off x="5661845" y="1488864"/>
            <a:ext cx="3199766" cy="346960"/>
          </a:xfrm>
          <a:prstGeom prst="rect">
            <a:avLst/>
          </a:prstGeom>
          <a:noFill/>
          <a:ln>
            <a:noFill/>
          </a:ln>
          <a:effectLst/>
        </p:spPr>
        <p:txBody>
          <a:bodyPr wrap="square" lIns="68569" tIns="34275" rIns="68569" bIns="34275" anchor="t" anchorCtr="0">
            <a:noAutofit/>
          </a:bodyPr>
          <a:lstStyle/>
          <a:p>
            <a:pPr algn="l" defTabSz="685800" rtl="0">
              <a:buSzPct val="25000"/>
            </a:pPr>
            <a:endParaRPr lang="en-GB" sz="1350" kern="1200" dirty="0">
              <a:solidFill>
                <a:prstClr val="black"/>
              </a:solidFill>
              <a:latin typeface="LM Mono Prop 10" panose="00000500000000000000" pitchFamily="50" charset="0"/>
              <a:ea typeface="Proxima Nova"/>
              <a:cs typeface="Proxima Nova"/>
              <a:sym typeface="Proxima Nova"/>
            </a:endParaRPr>
          </a:p>
          <a:p>
            <a:pPr algn="l"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pic>
        <p:nvPicPr>
          <p:cNvPr id="2052" name="Picture 4" descr="https://i.pinimg.com/736x/17/dd/6c/17dd6c3e7bb2f21bf4e042258093a989--the-pixels-space-planets.jpg">
            <a:extLst>
              <a:ext uri="{FF2B5EF4-FFF2-40B4-BE49-F238E27FC236}">
                <a16:creationId xmlns:a16="http://schemas.microsoft.com/office/drawing/2014/main" id="{C0708DB7-88BA-49C4-8C55-6485F621928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466" r="16770" b="7440"/>
          <a:stretch/>
        </p:blipFill>
        <p:spPr bwMode="auto">
          <a:xfrm>
            <a:off x="2631477" y="4594665"/>
            <a:ext cx="668603" cy="617172"/>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hape 190">
            <a:extLst>
              <a:ext uri="{FF2B5EF4-FFF2-40B4-BE49-F238E27FC236}">
                <a16:creationId xmlns:a16="http://schemas.microsoft.com/office/drawing/2014/main" id="{D96F3A9E-118F-4E48-A896-0495C6A4F0AD}"/>
              </a:ext>
            </a:extLst>
          </p:cNvPr>
          <p:cNvCxnSpPr>
            <a:cxnSpLocks noChangeAspect="1"/>
          </p:cNvCxnSpPr>
          <p:nvPr/>
        </p:nvCxnSpPr>
        <p:spPr>
          <a:xfrm>
            <a:off x="834022" y="4623255"/>
            <a:ext cx="0" cy="557484"/>
          </a:xfrm>
          <a:prstGeom prst="straightConnector1">
            <a:avLst/>
          </a:prstGeom>
          <a:noFill/>
          <a:ln w="22225" cap="flat" cmpd="sng">
            <a:solidFill>
              <a:schemeClr val="dk1"/>
            </a:solidFill>
            <a:prstDash val="solid"/>
            <a:miter lim="800000"/>
            <a:headEnd type="none" w="med" len="med"/>
            <a:tailEnd type="none" w="med" len="med"/>
          </a:ln>
        </p:spPr>
      </p:cxnSp>
      <p:sp>
        <p:nvSpPr>
          <p:cNvPr id="84" name="Rectangle 83">
            <a:extLst>
              <a:ext uri="{FF2B5EF4-FFF2-40B4-BE49-F238E27FC236}">
                <a16:creationId xmlns:a16="http://schemas.microsoft.com/office/drawing/2014/main" id="{6EEEB306-7FE5-456D-ADC3-5553B1E4CCA5}"/>
              </a:ext>
            </a:extLst>
          </p:cNvPr>
          <p:cNvSpPr/>
          <p:nvPr/>
        </p:nvSpPr>
        <p:spPr>
          <a:xfrm>
            <a:off x="5661845" y="1278499"/>
            <a:ext cx="3217829" cy="1246495"/>
          </a:xfrm>
          <a:prstGeom prst="rect">
            <a:avLst/>
          </a:prstGeom>
        </p:spPr>
        <p:txBody>
          <a:bodyPr wrap="square">
            <a:spAutoFit/>
          </a:bodyPr>
          <a:lstStyle/>
          <a:p>
            <a:pPr algn="ctr" defTabSz="685800" rtl="0">
              <a:buSzPct val="25000"/>
            </a:pPr>
            <a:r>
              <a:rPr lang="en-GB" sz="2100" b="1" kern="1200" dirty="0">
                <a:solidFill>
                  <a:srgbClr val="FC8213"/>
                </a:solidFill>
                <a:latin typeface="LM Mono Prop 10" panose="00000500000000000000" pitchFamily="50" charset="0"/>
                <a:ea typeface="Proxima Nova"/>
                <a:cs typeface="Proxima Nova"/>
                <a:sym typeface="Proxima Nova"/>
              </a:rPr>
              <a:t>NGT-1b</a:t>
            </a:r>
          </a:p>
          <a:p>
            <a:pPr algn="l" defTabSz="685800" rtl="0">
              <a:buSzPct val="25000"/>
            </a:pPr>
            <a:r>
              <a:rPr lang="en-GB" sz="1350" kern="1200" dirty="0">
                <a:solidFill>
                  <a:srgbClr val="FC8213"/>
                </a:solidFill>
                <a:latin typeface="LM Mono Prop 10" panose="00000500000000000000" pitchFamily="50" charset="0"/>
                <a:ea typeface="Proxima Nova"/>
                <a:cs typeface="Proxima Nova"/>
                <a:sym typeface="Proxima Nova"/>
              </a:rPr>
              <a:t>Possible biosignatures. Oxygen and methane together, shows thermodynamic disequilibrium</a:t>
            </a:r>
            <a:r>
              <a:rPr lang="en-GB" sz="1350" kern="1200" baseline="30000" dirty="0">
                <a:solidFill>
                  <a:srgbClr val="FC8213"/>
                </a:solidFill>
                <a:latin typeface="LM Mono Prop 10" panose="00000500000000000000" pitchFamily="50" charset="0"/>
                <a:ea typeface="Proxima Nova"/>
                <a:cs typeface="Proxima Nova"/>
                <a:sym typeface="Proxima Nova"/>
              </a:rPr>
              <a:t>1</a:t>
            </a:r>
            <a:r>
              <a:rPr lang="en-GB" sz="1350" kern="1200" dirty="0">
                <a:solidFill>
                  <a:srgbClr val="FC8213"/>
                </a:solidFill>
                <a:latin typeface="LM Mono Prop 10" panose="00000500000000000000" pitchFamily="50" charset="0"/>
                <a:ea typeface="Proxima Nova"/>
                <a:cs typeface="Proxima Nova"/>
                <a:sym typeface="Proxima Nova"/>
              </a:rPr>
              <a:t>. Very high O</a:t>
            </a:r>
            <a:r>
              <a:rPr lang="en-GB" sz="1350" kern="1200" baseline="-25000" dirty="0">
                <a:solidFill>
                  <a:srgbClr val="FC8213"/>
                </a:solidFill>
                <a:latin typeface="LM Mono Prop 10" panose="00000500000000000000" pitchFamily="50" charset="0"/>
                <a:ea typeface="Proxima Nova"/>
                <a:cs typeface="Proxima Nova"/>
                <a:sym typeface="Proxima Nova"/>
              </a:rPr>
              <a:t>2</a:t>
            </a:r>
            <a:r>
              <a:rPr lang="en-GB" sz="1350" kern="1200" dirty="0">
                <a:solidFill>
                  <a:srgbClr val="FC8213"/>
                </a:solidFill>
                <a:latin typeface="LM Mono Prop 10" panose="00000500000000000000" pitchFamily="50" charset="0"/>
                <a:ea typeface="Proxima Nova"/>
                <a:cs typeface="Proxima Nova"/>
                <a:sym typeface="Proxima Nova"/>
              </a:rPr>
              <a:t> levels pose fire risk to biomass, potential feedback</a:t>
            </a:r>
            <a:r>
              <a:rPr lang="en-GB" sz="1350" kern="1200" baseline="30000" dirty="0">
                <a:solidFill>
                  <a:srgbClr val="FC8213"/>
                </a:solidFill>
                <a:latin typeface="LM Mono Prop 10" panose="00000500000000000000" pitchFamily="50" charset="0"/>
                <a:ea typeface="Proxima Nova"/>
                <a:cs typeface="Proxima Nova"/>
                <a:sym typeface="Proxima Nova"/>
              </a:rPr>
              <a:t>2</a:t>
            </a:r>
            <a:r>
              <a:rPr lang="en-GB" sz="1350" kern="1200" dirty="0">
                <a:solidFill>
                  <a:srgbClr val="FC8213"/>
                </a:solidFill>
                <a:latin typeface="LM Mono Prop 10" panose="00000500000000000000" pitchFamily="50" charset="0"/>
                <a:ea typeface="Proxima Nova"/>
                <a:cs typeface="Proxima Nova"/>
                <a:sym typeface="Proxima Nova"/>
              </a:rPr>
              <a:t>.</a:t>
            </a:r>
          </a:p>
        </p:txBody>
      </p:sp>
      <p:sp>
        <p:nvSpPr>
          <p:cNvPr id="30" name="Rectangle 29">
            <a:extLst>
              <a:ext uri="{FF2B5EF4-FFF2-40B4-BE49-F238E27FC236}">
                <a16:creationId xmlns:a16="http://schemas.microsoft.com/office/drawing/2014/main" id="{D5E971EA-6D7F-4AE1-B205-F1B6DF46F57E}"/>
              </a:ext>
            </a:extLst>
          </p:cNvPr>
          <p:cNvSpPr/>
          <p:nvPr/>
        </p:nvSpPr>
        <p:spPr>
          <a:xfrm>
            <a:off x="217087" y="5577162"/>
            <a:ext cx="5600909" cy="473206"/>
          </a:xfrm>
          <a:prstGeom prst="rect">
            <a:avLst/>
          </a:prstGeom>
        </p:spPr>
        <p:txBody>
          <a:bodyPr wrap="square">
            <a:spAutoFit/>
          </a:bodyPr>
          <a:lstStyle/>
          <a:p>
            <a:pPr algn="l" defTabSz="685800" rtl="0"/>
            <a:r>
              <a:rPr lang="en-GB" sz="825" kern="1200" baseline="30000" dirty="0">
                <a:solidFill>
                  <a:srgbClr val="FC8213"/>
                </a:solidFill>
                <a:latin typeface="LM Mono Prop 10" panose="00000500000000000000" pitchFamily="50" charset="0"/>
                <a:ea typeface="+mn-ea"/>
                <a:cs typeface="+mn-cs"/>
              </a:rPr>
              <a:t>*</a:t>
            </a:r>
            <a:r>
              <a:rPr lang="en-GB" sz="825" i="1" kern="1200" dirty="0">
                <a:solidFill>
                  <a:srgbClr val="FC8213"/>
                </a:solidFill>
                <a:latin typeface="LM Mono Prop 10" panose="00000500000000000000" pitchFamily="50" charset="0"/>
                <a:ea typeface="+mn-ea"/>
                <a:cs typeface="+mn-cs"/>
              </a:rPr>
              <a:t>Not actual planets </a:t>
            </a:r>
          </a:p>
          <a:p>
            <a:pPr algn="l" defTabSz="685800" rtl="0"/>
            <a:r>
              <a:rPr lang="en-GB" sz="825" i="1" kern="1200" dirty="0">
                <a:solidFill>
                  <a:srgbClr val="FC8213"/>
                </a:solidFill>
                <a:latin typeface="LM Mono Prop 10" panose="00000500000000000000" pitchFamily="50" charset="0"/>
                <a:ea typeface="+mn-ea"/>
                <a:cs typeface="+mn-cs"/>
              </a:rPr>
              <a:t>+Actual Kepler pixels of K2-60b (left), TRAPPIST 1 from K2 (</a:t>
            </a:r>
            <a:r>
              <a:rPr lang="en-GB" sz="825" i="1" kern="1200" dirty="0" err="1">
                <a:solidFill>
                  <a:srgbClr val="FC8213"/>
                </a:solidFill>
                <a:latin typeface="LM Mono Prop 10" panose="00000500000000000000" pitchFamily="50" charset="0"/>
                <a:ea typeface="+mn-ea"/>
                <a:cs typeface="+mn-cs"/>
              </a:rPr>
              <a:t>center</a:t>
            </a:r>
            <a:r>
              <a:rPr lang="en-GB" sz="825" i="1" kern="1200" dirty="0">
                <a:solidFill>
                  <a:srgbClr val="FC8213"/>
                </a:solidFill>
                <a:latin typeface="LM Mono Prop 10" panose="00000500000000000000" pitchFamily="50" charset="0"/>
                <a:ea typeface="+mn-ea"/>
                <a:cs typeface="+mn-cs"/>
              </a:rPr>
              <a:t>), EPIC 216468514b from K2 (right)</a:t>
            </a:r>
          </a:p>
          <a:p>
            <a:pPr algn="l" defTabSz="685800" rtl="0"/>
            <a:r>
              <a:rPr lang="en-GB" sz="825" kern="1200" baseline="30000" dirty="0">
                <a:solidFill>
                  <a:srgbClr val="FC8213"/>
                </a:solidFill>
                <a:latin typeface="LM Mono Prop 10" panose="00000500000000000000" pitchFamily="50" charset="0"/>
                <a:ea typeface="+mn-ea"/>
                <a:cs typeface="+mn-cs"/>
              </a:rPr>
              <a:t>1</a:t>
            </a:r>
            <a:r>
              <a:rPr lang="en-GB" sz="825" kern="1200" dirty="0">
                <a:solidFill>
                  <a:srgbClr val="FC8213"/>
                </a:solidFill>
                <a:latin typeface="LM Mono Prop 10" panose="00000500000000000000" pitchFamily="50" charset="0"/>
                <a:ea typeface="+mn-ea"/>
                <a:cs typeface="+mn-cs"/>
              </a:rPr>
              <a:t>Schwieterman </a:t>
            </a:r>
            <a:r>
              <a:rPr lang="en-GB" sz="825" i="1" kern="1200" dirty="0">
                <a:solidFill>
                  <a:srgbClr val="FC8213"/>
                </a:solidFill>
                <a:latin typeface="LM Mono Prop 10" panose="00000500000000000000" pitchFamily="50" charset="0"/>
                <a:ea typeface="+mn-ea"/>
                <a:cs typeface="+mn-cs"/>
              </a:rPr>
              <a:t>et </a:t>
            </a:r>
            <a:r>
              <a:rPr lang="en-GB" sz="825" kern="1200" dirty="0">
                <a:solidFill>
                  <a:srgbClr val="FC8213"/>
                </a:solidFill>
                <a:latin typeface="LM Mono Prop 10" panose="00000500000000000000" pitchFamily="50" charset="0"/>
                <a:ea typeface="+mn-ea"/>
                <a:cs typeface="+mn-cs"/>
              </a:rPr>
              <a:t>al. (2018) – </a:t>
            </a:r>
            <a:r>
              <a:rPr lang="en-GB" sz="825" i="1" kern="1200" dirty="0">
                <a:solidFill>
                  <a:srgbClr val="FC8213"/>
                </a:solidFill>
                <a:latin typeface="LM Mono Prop 10" panose="00000500000000000000" pitchFamily="50" charset="0"/>
                <a:ea typeface="+mn-ea"/>
                <a:cs typeface="+mn-cs"/>
              </a:rPr>
              <a:t>Astrobio</a:t>
            </a:r>
            <a:r>
              <a:rPr lang="en-GB" sz="825" kern="1200" dirty="0">
                <a:solidFill>
                  <a:srgbClr val="FC8213"/>
                </a:solidFill>
                <a:latin typeface="LM Mono Prop 10" panose="00000500000000000000" pitchFamily="50" charset="0"/>
                <a:ea typeface="+mn-ea"/>
                <a:cs typeface="+mn-cs"/>
              </a:rPr>
              <a:t>.; </a:t>
            </a:r>
            <a:r>
              <a:rPr lang="en-GB" sz="825" kern="1200" baseline="30000" dirty="0">
                <a:solidFill>
                  <a:srgbClr val="FC8213"/>
                </a:solidFill>
                <a:latin typeface="LM Mono Prop 10" panose="00000500000000000000" pitchFamily="50" charset="0"/>
                <a:ea typeface="+mn-ea"/>
                <a:cs typeface="+mn-cs"/>
              </a:rPr>
              <a:t>2</a:t>
            </a:r>
            <a:r>
              <a:rPr lang="en-GB" sz="825" kern="1200" dirty="0">
                <a:solidFill>
                  <a:srgbClr val="FC8213"/>
                </a:solidFill>
                <a:latin typeface="LM Mono Prop 10" panose="00000500000000000000" pitchFamily="50" charset="0"/>
                <a:ea typeface="+mn-ea"/>
                <a:cs typeface="+mn-cs"/>
              </a:rPr>
              <a:t>Watson </a:t>
            </a:r>
            <a:r>
              <a:rPr lang="en-GB" sz="825" i="1" kern="1200" dirty="0">
                <a:solidFill>
                  <a:srgbClr val="FC8213"/>
                </a:solidFill>
                <a:latin typeface="LM Mono Prop 10" panose="00000500000000000000" pitchFamily="50" charset="0"/>
                <a:ea typeface="+mn-ea"/>
                <a:cs typeface="+mn-cs"/>
              </a:rPr>
              <a:t>et al. </a:t>
            </a:r>
            <a:r>
              <a:rPr lang="en-GB" sz="825" kern="1200" dirty="0">
                <a:solidFill>
                  <a:srgbClr val="FC8213"/>
                </a:solidFill>
                <a:latin typeface="LM Mono Prop 10" panose="00000500000000000000" pitchFamily="50" charset="0"/>
                <a:ea typeface="+mn-ea"/>
                <a:cs typeface="+mn-cs"/>
              </a:rPr>
              <a:t>(1980) </a:t>
            </a:r>
            <a:r>
              <a:rPr lang="en-GB" sz="825" i="1" kern="1200" dirty="0">
                <a:solidFill>
                  <a:srgbClr val="FC8213"/>
                </a:solidFill>
                <a:latin typeface="LM Mono Prop 10" panose="00000500000000000000" pitchFamily="50" charset="0"/>
                <a:ea typeface="+mn-ea"/>
                <a:cs typeface="+mn-cs"/>
              </a:rPr>
              <a:t>– Biosystems; </a:t>
            </a:r>
            <a:r>
              <a:rPr lang="en-US" sz="825" kern="1200" baseline="30000" dirty="0">
                <a:solidFill>
                  <a:srgbClr val="FC8213"/>
                </a:solidFill>
                <a:latin typeface="LM Mono Prop 10" panose="00000500000000000000" pitchFamily="50" charset="0"/>
                <a:ea typeface="+mn-ea"/>
                <a:cs typeface="+mn-cs"/>
              </a:rPr>
              <a:t>3</a:t>
            </a:r>
            <a:r>
              <a:rPr lang="en-GB" sz="825" kern="1200" dirty="0">
                <a:solidFill>
                  <a:srgbClr val="FC8213"/>
                </a:solidFill>
                <a:latin typeface="LM Mono Prop 10" panose="00000500000000000000" pitchFamily="50" charset="0"/>
                <a:ea typeface="+mn-ea"/>
                <a:cs typeface="+mn-cs"/>
              </a:rPr>
              <a:t>Lin </a:t>
            </a:r>
            <a:r>
              <a:rPr lang="en-GB" sz="825" i="1" kern="1200" dirty="0">
                <a:solidFill>
                  <a:srgbClr val="FC8213"/>
                </a:solidFill>
                <a:latin typeface="LM Mono Prop 10" panose="00000500000000000000" pitchFamily="50" charset="0"/>
                <a:ea typeface="+mn-ea"/>
                <a:cs typeface="+mn-cs"/>
              </a:rPr>
              <a:t>et al. </a:t>
            </a:r>
            <a:r>
              <a:rPr lang="en-GB" sz="825" kern="1200" dirty="0">
                <a:solidFill>
                  <a:srgbClr val="FC8213"/>
                </a:solidFill>
                <a:latin typeface="LM Mono Prop 10" panose="00000500000000000000" pitchFamily="50" charset="0"/>
                <a:ea typeface="+mn-ea"/>
                <a:cs typeface="+mn-cs"/>
              </a:rPr>
              <a:t>(2014) – </a:t>
            </a:r>
            <a:r>
              <a:rPr lang="en-GB" sz="825" i="1" kern="1200" dirty="0">
                <a:solidFill>
                  <a:srgbClr val="FC8213"/>
                </a:solidFill>
                <a:latin typeface="LM Mono Prop 10" panose="00000500000000000000" pitchFamily="50" charset="0"/>
                <a:ea typeface="+mn-ea"/>
                <a:cs typeface="+mn-cs"/>
              </a:rPr>
              <a:t>ApJ.</a:t>
            </a:r>
            <a:endParaRPr lang="en-US" sz="825" kern="1200" dirty="0">
              <a:solidFill>
                <a:srgbClr val="FC8213"/>
              </a:solidFill>
              <a:latin typeface="LM Mono Prop 10" panose="00000500000000000000" pitchFamily="50" charset="0"/>
              <a:ea typeface="+mn-ea"/>
              <a:cs typeface="+mn-cs"/>
            </a:endParaRPr>
          </a:p>
        </p:txBody>
      </p:sp>
      <p:sp>
        <p:nvSpPr>
          <p:cNvPr id="32" name="Shape 183">
            <a:extLst>
              <a:ext uri="{FF2B5EF4-FFF2-40B4-BE49-F238E27FC236}">
                <a16:creationId xmlns:a16="http://schemas.microsoft.com/office/drawing/2014/main" id="{BAA0FB1E-CD8F-4AFF-A7DB-4D9AF024BB5F}"/>
              </a:ext>
            </a:extLst>
          </p:cNvPr>
          <p:cNvSpPr>
            <a:spLocks noChangeAspect="1"/>
          </p:cNvSpPr>
          <p:nvPr/>
        </p:nvSpPr>
        <p:spPr>
          <a:xfrm>
            <a:off x="2351831" y="3384511"/>
            <a:ext cx="1227894"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80%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19% 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CO</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O</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&lt;</a:t>
            </a:r>
            <a:r>
              <a:rPr lang="en-US" sz="1350" kern="1200" dirty="0">
                <a:solidFill>
                  <a:prstClr val="black"/>
                </a:solidFill>
                <a:latin typeface="LM Mono Prop 10" panose="00000500000000000000" pitchFamily="50" charset="0"/>
                <a:ea typeface="Proxima Nova"/>
                <a:cs typeface="Proxima Nova"/>
                <a:sym typeface="Proxima Nova"/>
              </a:rPr>
              <a:t>0.1% CFCs</a:t>
            </a: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sp>
        <p:nvSpPr>
          <p:cNvPr id="33" name="Shape 183">
            <a:extLst>
              <a:ext uri="{FF2B5EF4-FFF2-40B4-BE49-F238E27FC236}">
                <a16:creationId xmlns:a16="http://schemas.microsoft.com/office/drawing/2014/main" id="{7925FD5B-AA02-4349-9E05-C8D1CEB78FFC}"/>
              </a:ext>
            </a:extLst>
          </p:cNvPr>
          <p:cNvSpPr/>
          <p:nvPr/>
        </p:nvSpPr>
        <p:spPr>
          <a:xfrm>
            <a:off x="864837" y="3401066"/>
            <a:ext cx="1129060"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69%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29% 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 CH</a:t>
            </a:r>
            <a:r>
              <a:rPr lang="en-US" sz="1350" kern="1200" baseline="-25000" dirty="0">
                <a:solidFill>
                  <a:prstClr val="black"/>
                </a:solidFill>
                <a:latin typeface="LM Mono Prop 10" panose="00000500000000000000" pitchFamily="50" charset="0"/>
                <a:ea typeface="Proxima Nova"/>
                <a:cs typeface="Proxima Nova"/>
                <a:sym typeface="Proxima Nova"/>
              </a:rPr>
              <a:t>4</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CO</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O</a:t>
            </a: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p:txBody>
      </p:sp>
      <p:sp>
        <p:nvSpPr>
          <p:cNvPr id="34" name="Shape 183">
            <a:extLst>
              <a:ext uri="{FF2B5EF4-FFF2-40B4-BE49-F238E27FC236}">
                <a16:creationId xmlns:a16="http://schemas.microsoft.com/office/drawing/2014/main" id="{F924827D-371F-4E58-B728-8CE21CD6CD08}"/>
              </a:ext>
            </a:extLst>
          </p:cNvPr>
          <p:cNvSpPr/>
          <p:nvPr/>
        </p:nvSpPr>
        <p:spPr>
          <a:xfrm>
            <a:off x="3876582" y="3371749"/>
            <a:ext cx="1407104"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90% CO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8%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&lt;2% SO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SO</a:t>
            </a:r>
            <a:r>
              <a:rPr lang="en-US" sz="1350" kern="1200" baseline="-25000" dirty="0">
                <a:solidFill>
                  <a:prstClr val="black"/>
                </a:solidFill>
                <a:latin typeface="LM Mono Prop 10" panose="00000500000000000000" pitchFamily="50" charset="0"/>
                <a:ea typeface="Proxima Nova"/>
                <a:cs typeface="Proxima Nova"/>
                <a:sym typeface="Proxima Nova"/>
              </a:rPr>
              <a:t>4</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S</a:t>
            </a: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sp>
        <p:nvSpPr>
          <p:cNvPr id="35" name="Rectangle 34">
            <a:extLst>
              <a:ext uri="{FF2B5EF4-FFF2-40B4-BE49-F238E27FC236}">
                <a16:creationId xmlns:a16="http://schemas.microsoft.com/office/drawing/2014/main" id="{97B22C06-6836-45CB-A0E6-B19EEB158C82}"/>
              </a:ext>
            </a:extLst>
          </p:cNvPr>
          <p:cNvSpPr/>
          <p:nvPr/>
        </p:nvSpPr>
        <p:spPr>
          <a:xfrm>
            <a:off x="5661846" y="2713420"/>
            <a:ext cx="3217829" cy="1661993"/>
          </a:xfrm>
          <a:prstGeom prst="rect">
            <a:avLst/>
          </a:prstGeom>
        </p:spPr>
        <p:txBody>
          <a:bodyPr wrap="square">
            <a:spAutoFit/>
          </a:bodyPr>
          <a:lstStyle/>
          <a:p>
            <a:pPr algn="ctr" defTabSz="685800" rtl="0">
              <a:buSzPct val="25000"/>
            </a:pPr>
            <a:r>
              <a:rPr lang="en-GB" sz="2100" b="1" kern="1200" dirty="0">
                <a:solidFill>
                  <a:srgbClr val="FC8213"/>
                </a:solidFill>
                <a:latin typeface="LM Mono Prop 10" panose="00000500000000000000" pitchFamily="50" charset="0"/>
                <a:ea typeface="Proxima Nova"/>
                <a:cs typeface="Proxima Nova"/>
                <a:sym typeface="Proxima Nova"/>
              </a:rPr>
              <a:t>NGT-2b</a:t>
            </a:r>
          </a:p>
          <a:p>
            <a:pPr algn="l" defTabSz="685800" rtl="0">
              <a:buSzPct val="25000"/>
            </a:pPr>
            <a:r>
              <a:rPr lang="en-GB" sz="1350" kern="1200" dirty="0">
                <a:solidFill>
                  <a:srgbClr val="FC8213"/>
                </a:solidFill>
                <a:latin typeface="LM Mono Prop 10" panose="00000500000000000000" pitchFamily="50" charset="0"/>
                <a:ea typeface="Proxima Nova"/>
                <a:cs typeface="Proxima Nova"/>
                <a:sym typeface="Proxima Nova"/>
              </a:rPr>
              <a:t>Possible biosignature, but chlorofluorocarbons (CFCs) are a strong case for a </a:t>
            </a:r>
            <a:r>
              <a:rPr lang="en-GB" sz="1350" i="1" kern="1200" dirty="0" err="1">
                <a:solidFill>
                  <a:srgbClr val="FC8213"/>
                </a:solidFill>
                <a:latin typeface="LM Mono Prop 10" panose="00000500000000000000" pitchFamily="50" charset="0"/>
                <a:ea typeface="Proxima Nova"/>
                <a:cs typeface="Proxima Nova"/>
                <a:sym typeface="Proxima Nova"/>
              </a:rPr>
              <a:t>technosignature</a:t>
            </a:r>
            <a:r>
              <a:rPr lang="en-GB" sz="1350" i="1" kern="1200" dirty="0">
                <a:solidFill>
                  <a:srgbClr val="FC8213"/>
                </a:solidFill>
                <a:latin typeface="LM Mono Prop 10" panose="00000500000000000000" pitchFamily="50" charset="0"/>
                <a:ea typeface="Proxima Nova"/>
                <a:cs typeface="Proxima Nova"/>
                <a:sym typeface="Proxima Nova"/>
              </a:rPr>
              <a:t> </a:t>
            </a:r>
            <a:r>
              <a:rPr lang="en-GB" sz="1350" kern="1200" dirty="0">
                <a:solidFill>
                  <a:srgbClr val="FC8213"/>
                </a:solidFill>
                <a:latin typeface="LM Mono Prop 10" panose="00000500000000000000" pitchFamily="50" charset="0"/>
                <a:ea typeface="Proxima Nova"/>
                <a:cs typeface="Proxima Nova"/>
                <a:sym typeface="Proxima Nova"/>
              </a:rPr>
              <a:t>as they can only be produced industrially</a:t>
            </a:r>
            <a:r>
              <a:rPr lang="en-US" sz="1350" kern="1200" baseline="30000" dirty="0">
                <a:solidFill>
                  <a:srgbClr val="FC8213"/>
                </a:solidFill>
                <a:latin typeface="LM Mono Prop 10" panose="00000500000000000000" pitchFamily="50" charset="0"/>
                <a:ea typeface="+mn-ea"/>
                <a:cs typeface="+mn-cs"/>
              </a:rPr>
              <a:t>3</a:t>
            </a:r>
            <a:r>
              <a:rPr lang="en-GB" sz="1350" kern="1200" dirty="0">
                <a:solidFill>
                  <a:srgbClr val="FC8213"/>
                </a:solidFill>
                <a:latin typeface="LM Mono Prop 10" panose="00000500000000000000" pitchFamily="50" charset="0"/>
                <a:ea typeface="Proxima Nova"/>
                <a:cs typeface="Proxima Nova"/>
                <a:sym typeface="Proxima Nova"/>
              </a:rPr>
              <a:t>. We should warn them they’re destroying their atmosphere…</a:t>
            </a:r>
          </a:p>
        </p:txBody>
      </p:sp>
      <p:pic>
        <p:nvPicPr>
          <p:cNvPr id="5" name="Picture 4">
            <a:extLst>
              <a:ext uri="{FF2B5EF4-FFF2-40B4-BE49-F238E27FC236}">
                <a16:creationId xmlns:a16="http://schemas.microsoft.com/office/drawing/2014/main" id="{8DB8B206-8206-4DC3-9BB1-FD5B35193E5D}"/>
              </a:ext>
            </a:extLst>
          </p:cNvPr>
          <p:cNvPicPr>
            <a:picLocks noChangeAspect="1"/>
          </p:cNvPicPr>
          <p:nvPr/>
        </p:nvPicPr>
        <p:blipFill rotWithShape="1">
          <a:blip r:embed="rId3"/>
          <a:srcRect l="51618" r="547"/>
          <a:stretch/>
        </p:blipFill>
        <p:spPr>
          <a:xfrm>
            <a:off x="4289741" y="4594665"/>
            <a:ext cx="580785" cy="614664"/>
          </a:xfrm>
          <a:prstGeom prst="rect">
            <a:avLst/>
          </a:prstGeom>
        </p:spPr>
      </p:pic>
      <p:pic>
        <p:nvPicPr>
          <p:cNvPr id="36" name="Picture 35">
            <a:extLst>
              <a:ext uri="{FF2B5EF4-FFF2-40B4-BE49-F238E27FC236}">
                <a16:creationId xmlns:a16="http://schemas.microsoft.com/office/drawing/2014/main" id="{5F417CD5-39B6-453D-9B1E-C81583EA66A6}"/>
              </a:ext>
            </a:extLst>
          </p:cNvPr>
          <p:cNvPicPr>
            <a:picLocks noChangeAspect="1"/>
          </p:cNvPicPr>
          <p:nvPr/>
        </p:nvPicPr>
        <p:blipFill rotWithShape="1">
          <a:blip r:embed="rId3"/>
          <a:srcRect r="52167"/>
          <a:stretch/>
        </p:blipFill>
        <p:spPr>
          <a:xfrm>
            <a:off x="1123347" y="4594665"/>
            <a:ext cx="580785" cy="614664"/>
          </a:xfrm>
          <a:prstGeom prst="rect">
            <a:avLst/>
          </a:prstGeom>
        </p:spPr>
      </p:pic>
      <p:cxnSp>
        <p:nvCxnSpPr>
          <p:cNvPr id="37" name="Straight Connector 36">
            <a:extLst>
              <a:ext uri="{FF2B5EF4-FFF2-40B4-BE49-F238E27FC236}">
                <a16:creationId xmlns:a16="http://schemas.microsoft.com/office/drawing/2014/main" id="{4042D055-B854-44A1-953F-AE759EC80C4B}"/>
              </a:ext>
            </a:extLst>
          </p:cNvPr>
          <p:cNvCxnSpPr/>
          <p:nvPr/>
        </p:nvCxnSpPr>
        <p:spPr>
          <a:xfrm>
            <a:off x="282390" y="5577163"/>
            <a:ext cx="4289611" cy="0"/>
          </a:xfrm>
          <a:prstGeom prst="line">
            <a:avLst/>
          </a:prstGeom>
          <a:ln w="19050">
            <a:solidFill>
              <a:srgbClr val="AB3B08"/>
            </a:solidFill>
          </a:ln>
        </p:spPr>
        <p:style>
          <a:lnRef idx="3">
            <a:schemeClr val="dk1"/>
          </a:lnRef>
          <a:fillRef idx="0">
            <a:schemeClr val="dk1"/>
          </a:fillRef>
          <a:effectRef idx="2">
            <a:schemeClr val="dk1"/>
          </a:effectRef>
          <a:fontRef idx="minor">
            <a:schemeClr val="tx1"/>
          </a:fontRef>
        </p:style>
      </p:cxnSp>
      <p:sp>
        <p:nvSpPr>
          <p:cNvPr id="38" name="Shape 195">
            <a:extLst>
              <a:ext uri="{FF2B5EF4-FFF2-40B4-BE49-F238E27FC236}">
                <a16:creationId xmlns:a16="http://schemas.microsoft.com/office/drawing/2014/main" id="{FB07F43A-DB3D-4792-A3C3-8A155AE271E0}"/>
              </a:ext>
            </a:extLst>
          </p:cNvPr>
          <p:cNvSpPr>
            <a:spLocks noChangeAspect="1"/>
          </p:cNvSpPr>
          <p:nvPr/>
        </p:nvSpPr>
        <p:spPr>
          <a:xfrm>
            <a:off x="699212" y="2139222"/>
            <a:ext cx="1354182"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NGT-1b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sp>
        <p:nvSpPr>
          <p:cNvPr id="40" name="Shape 195">
            <a:extLst>
              <a:ext uri="{FF2B5EF4-FFF2-40B4-BE49-F238E27FC236}">
                <a16:creationId xmlns:a16="http://schemas.microsoft.com/office/drawing/2014/main" id="{E0B7B013-3F52-4939-8E2C-37F6E1E7FEE4}"/>
              </a:ext>
            </a:extLst>
          </p:cNvPr>
          <p:cNvSpPr>
            <a:spLocks noChangeAspect="1"/>
          </p:cNvSpPr>
          <p:nvPr/>
        </p:nvSpPr>
        <p:spPr>
          <a:xfrm>
            <a:off x="2318588" y="2139222"/>
            <a:ext cx="1354182"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NGT-2b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sp>
        <p:nvSpPr>
          <p:cNvPr id="41" name="Shape 195">
            <a:extLst>
              <a:ext uri="{FF2B5EF4-FFF2-40B4-BE49-F238E27FC236}">
                <a16:creationId xmlns:a16="http://schemas.microsoft.com/office/drawing/2014/main" id="{C43578FC-7622-4069-9462-2C2848B920E7}"/>
              </a:ext>
            </a:extLst>
          </p:cNvPr>
          <p:cNvSpPr>
            <a:spLocks noChangeAspect="1"/>
          </p:cNvSpPr>
          <p:nvPr/>
        </p:nvSpPr>
        <p:spPr>
          <a:xfrm>
            <a:off x="3937965" y="2147572"/>
            <a:ext cx="1304431"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NGT-3b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sp>
        <p:nvSpPr>
          <p:cNvPr id="42" name="Shape 192">
            <a:extLst>
              <a:ext uri="{FF2B5EF4-FFF2-40B4-BE49-F238E27FC236}">
                <a16:creationId xmlns:a16="http://schemas.microsoft.com/office/drawing/2014/main" id="{A9911A89-4612-4580-9A39-A8AB3172DB96}"/>
              </a:ext>
            </a:extLst>
          </p:cNvPr>
          <p:cNvSpPr>
            <a:spLocks noChangeAspect="1"/>
          </p:cNvSpPr>
          <p:nvPr/>
        </p:nvSpPr>
        <p:spPr>
          <a:xfrm rot="16200000">
            <a:off x="153740" y="2685104"/>
            <a:ext cx="792590" cy="276996"/>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Planet</a:t>
            </a:r>
          </a:p>
        </p:txBody>
      </p:sp>
      <p:sp>
        <p:nvSpPr>
          <p:cNvPr id="43" name="Shape 193">
            <a:extLst>
              <a:ext uri="{FF2B5EF4-FFF2-40B4-BE49-F238E27FC236}">
                <a16:creationId xmlns:a16="http://schemas.microsoft.com/office/drawing/2014/main" id="{172665C7-7089-43F1-99B8-7258D83FA581}"/>
              </a:ext>
            </a:extLst>
          </p:cNvPr>
          <p:cNvSpPr>
            <a:spLocks noChangeAspect="1"/>
          </p:cNvSpPr>
          <p:nvPr/>
        </p:nvSpPr>
        <p:spPr>
          <a:xfrm rot="16200000">
            <a:off x="-968" y="3761842"/>
            <a:ext cx="1120591" cy="279768"/>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Atmosphere</a:t>
            </a:r>
          </a:p>
        </p:txBody>
      </p:sp>
      <p:sp>
        <p:nvSpPr>
          <p:cNvPr id="44" name="Shape 193">
            <a:extLst>
              <a:ext uri="{FF2B5EF4-FFF2-40B4-BE49-F238E27FC236}">
                <a16:creationId xmlns:a16="http://schemas.microsoft.com/office/drawing/2014/main" id="{F4AB07C1-D0F6-42B0-9FEC-AAD6F479AC40}"/>
              </a:ext>
            </a:extLst>
          </p:cNvPr>
          <p:cNvSpPr>
            <a:spLocks noChangeAspect="1"/>
          </p:cNvSpPr>
          <p:nvPr/>
        </p:nvSpPr>
        <p:spPr>
          <a:xfrm rot="16200000">
            <a:off x="-91366" y="4538285"/>
            <a:ext cx="1120591" cy="279768"/>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Target</a:t>
            </a:r>
            <a:br>
              <a:rPr lang="en-US" sz="1350" kern="1200" dirty="0">
                <a:solidFill>
                  <a:srgbClr val="2F1E86"/>
                </a:solidFill>
                <a:latin typeface="LM Mono Prop 10" panose="00000500000000000000" pitchFamily="50" charset="0"/>
                <a:ea typeface="Proxima Nova"/>
                <a:cs typeface="Proxima Nova"/>
                <a:sym typeface="Proxima Nova"/>
              </a:rPr>
            </a:br>
            <a:r>
              <a:rPr lang="en-US" sz="1350" kern="1200" dirty="0">
                <a:solidFill>
                  <a:srgbClr val="2F1E86"/>
                </a:solidFill>
                <a:latin typeface="LM Mono Prop 10" panose="00000500000000000000" pitchFamily="50" charset="0"/>
                <a:ea typeface="Proxima Nova"/>
                <a:cs typeface="Proxima Nova"/>
                <a:sym typeface="Proxima Nova"/>
              </a:rPr>
              <a:t>Pixels</a:t>
            </a:r>
            <a:r>
              <a:rPr lang="en-US" sz="1350" kern="1200" baseline="30000" dirty="0">
                <a:solidFill>
                  <a:srgbClr val="2F1E86"/>
                </a:solidFill>
                <a:latin typeface="LM Mono Prop 10" panose="00000500000000000000" pitchFamily="50" charset="0"/>
                <a:ea typeface="Proxima Nova"/>
                <a:cs typeface="Proxima Nova"/>
                <a:sym typeface="Proxima Nova"/>
              </a:rPr>
              <a:t>+</a:t>
            </a:r>
          </a:p>
        </p:txBody>
      </p:sp>
      <p:sp>
        <p:nvSpPr>
          <p:cNvPr id="2" name="TextBox 1">
            <a:extLst>
              <a:ext uri="{FF2B5EF4-FFF2-40B4-BE49-F238E27FC236}">
                <a16:creationId xmlns:a16="http://schemas.microsoft.com/office/drawing/2014/main" id="{A442F75C-517B-4411-8262-5AAAE53A1E90}"/>
              </a:ext>
            </a:extLst>
          </p:cNvPr>
          <p:cNvSpPr txBox="1"/>
          <p:nvPr/>
        </p:nvSpPr>
        <p:spPr>
          <a:xfrm>
            <a:off x="253206" y="436602"/>
            <a:ext cx="8759983" cy="553998"/>
          </a:xfrm>
          <a:prstGeom prst="rect">
            <a:avLst/>
          </a:prstGeom>
          <a:noFill/>
          <a:effectLst/>
        </p:spPr>
        <p:txBody>
          <a:bodyPr wrap="square" rtlCol="0">
            <a:spAutoFit/>
          </a:bodyPr>
          <a:lstStyle/>
          <a:p>
            <a:pPr algn="ctr" defTabSz="685800" rtl="0">
              <a:defRPr/>
            </a:pPr>
            <a:r>
              <a:rPr lang="en-US" sz="3000" b="1" kern="1200" dirty="0">
                <a:solidFill>
                  <a:srgbClr val="FC8213"/>
                </a:solidFill>
                <a:latin typeface="LM Mono Caps 10" panose="00000509000000000000" pitchFamily="49" charset="0"/>
                <a:ea typeface="+mn-ea"/>
                <a:cs typeface="+mn-cs"/>
              </a:rPr>
              <a:t>Exoplanets, Bio- and </a:t>
            </a:r>
            <a:r>
              <a:rPr lang="en-US" sz="3000" b="1" kern="1200" dirty="0" err="1">
                <a:solidFill>
                  <a:srgbClr val="FC8213"/>
                </a:solidFill>
                <a:latin typeface="LM Mono Caps 10" panose="00000509000000000000" pitchFamily="49" charset="0"/>
                <a:ea typeface="+mn-ea"/>
                <a:cs typeface="+mn-cs"/>
              </a:rPr>
              <a:t>Technosignatures</a:t>
            </a:r>
            <a:endParaRPr lang="en-US" sz="2100" kern="1200" dirty="0">
              <a:solidFill>
                <a:srgbClr val="FC8213"/>
              </a:solidFill>
              <a:latin typeface="LM Mono Prop 10" panose="00000500000000000000" pitchFamily="50" charset="0"/>
            </a:endParaRPr>
          </a:p>
        </p:txBody>
      </p:sp>
    </p:spTree>
    <p:extLst>
      <p:ext uri="{BB962C8B-B14F-4D97-AF65-F5344CB8AC3E}">
        <p14:creationId xmlns:p14="http://schemas.microsoft.com/office/powerpoint/2010/main" val="2573928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11C042B1-6C0E-3511-7CB4-775600654A9B}"/>
              </a:ext>
            </a:extLst>
          </p:cNvPr>
          <p:cNvSpPr txBox="1">
            <a:spLocks/>
          </p:cNvSpPr>
          <p:nvPr/>
        </p:nvSpPr>
        <p:spPr>
          <a:xfrm>
            <a:off x="426530" y="224777"/>
            <a:ext cx="8290940" cy="597599"/>
          </a:xfrm>
          <a:prstGeom prst="rect">
            <a:avLst/>
          </a:prstGeom>
        </p:spPr>
        <p:txBody>
          <a:bodyPr vert="horz" wrap="square" lIns="0" tIns="12700" rIns="0" bIns="0" rtlCol="0">
            <a:spAutoFit/>
          </a:bodyPr>
          <a:lstStyle>
            <a:lvl1pPr>
              <a:defRPr sz="3200" b="0" i="0">
                <a:solidFill>
                  <a:schemeClr val="tx1"/>
                </a:solidFill>
                <a:latin typeface="Times New Roman"/>
                <a:ea typeface="+mj-ea"/>
                <a:cs typeface="Times New Roman"/>
              </a:defRPr>
            </a:lvl1pPr>
          </a:lstStyle>
          <a:p>
            <a:pPr marR="142240" algn="ctr">
              <a:spcBef>
                <a:spcPts val="100"/>
              </a:spcBef>
            </a:pPr>
            <a:r>
              <a:rPr lang="en-US" sz="3800" b="1" dirty="0">
                <a:solidFill>
                  <a:srgbClr val="FC8213"/>
                </a:solidFill>
                <a:latin typeface="Arial Nova" panose="020B0504020202020204" pitchFamily="34" charset="0"/>
              </a:rPr>
              <a:t>Detection</a:t>
            </a:r>
            <a:endParaRPr lang="en-US" sz="3800" dirty="0">
              <a:solidFill>
                <a:srgbClr val="FC8213"/>
              </a:solidFill>
              <a:latin typeface="Arial Nova" panose="020B0504020202020204" pitchFamily="34" charset="0"/>
            </a:endParaRPr>
          </a:p>
        </p:txBody>
      </p:sp>
      <p:sp>
        <p:nvSpPr>
          <p:cNvPr id="4" name="TextBox 3">
            <a:extLst>
              <a:ext uri="{FF2B5EF4-FFF2-40B4-BE49-F238E27FC236}">
                <a16:creationId xmlns:a16="http://schemas.microsoft.com/office/drawing/2014/main" id="{BEBA45B9-B895-6B04-CE70-A93D6144440B}"/>
              </a:ext>
            </a:extLst>
          </p:cNvPr>
          <p:cNvSpPr txBox="1"/>
          <p:nvPr/>
        </p:nvSpPr>
        <p:spPr>
          <a:xfrm>
            <a:off x="5640370" y="3276600"/>
            <a:ext cx="3089081" cy="461665"/>
          </a:xfrm>
          <a:prstGeom prst="rect">
            <a:avLst/>
          </a:prstGeom>
          <a:noFill/>
        </p:spPr>
        <p:txBody>
          <a:bodyPr wrap="square">
            <a:spAutoFit/>
          </a:bodyPr>
          <a:lstStyle/>
          <a:p>
            <a:pPr algn="ctr"/>
            <a:r>
              <a:rPr lang="en-US" sz="2400" dirty="0">
                <a:solidFill>
                  <a:srgbClr val="FC8213"/>
                </a:solidFill>
                <a:latin typeface="Arial"/>
                <a:cs typeface="Arial"/>
              </a:rPr>
              <a:t>Astrometry</a:t>
            </a:r>
            <a:endParaRPr lang="en-US" sz="2400" b="1" i="1" dirty="0">
              <a:solidFill>
                <a:srgbClr val="FC8213"/>
              </a:solidFill>
              <a:effectLst/>
              <a:latin typeface="Arial Nova" panose="020B0504020202020204" pitchFamily="34" charset="0"/>
            </a:endParaRPr>
          </a:p>
        </p:txBody>
      </p:sp>
      <p:pic>
        <p:nvPicPr>
          <p:cNvPr id="9" name="Picture 3" descr="Diagram showing a star and a planet orbiting their common centre-of-gravity, viewed from directly above the orbital plane. ">
            <a:extLst>
              <a:ext uri="{FF2B5EF4-FFF2-40B4-BE49-F238E27FC236}">
                <a16:creationId xmlns:a16="http://schemas.microsoft.com/office/drawing/2014/main" id="{87824B55-96E5-3CC1-AAE7-F03D46BF1B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530" y="1184701"/>
            <a:ext cx="4825980" cy="2311212"/>
          </a:xfrm>
          <a:prstGeom prst="rect">
            <a:avLst/>
          </a:prstGeom>
          <a:noFill/>
          <a:ln w="25400">
            <a:solidFill>
              <a:srgbClr val="FC8213"/>
            </a:solidFill>
            <a:miter lim="800000"/>
            <a:headEnd/>
            <a:tailEnd/>
          </a:ln>
          <a:extLst>
            <a:ext uri="{909E8E84-426E-40DD-AFC4-6F175D3DCCD1}">
              <a14:hiddenFill xmlns:a14="http://schemas.microsoft.com/office/drawing/2010/main">
                <a:solidFill>
                  <a:srgbClr val="FFFFFF"/>
                </a:solidFill>
              </a14:hiddenFill>
            </a:ext>
          </a:extLst>
        </p:spPr>
      </p:pic>
      <p:grpSp>
        <p:nvGrpSpPr>
          <p:cNvPr id="10" name="Group 11" descr="The motion of the Sun over several decades, as seen from ∼30 light-years">
            <a:extLst>
              <a:ext uri="{FF2B5EF4-FFF2-40B4-BE49-F238E27FC236}">
                <a16:creationId xmlns:a16="http://schemas.microsoft.com/office/drawing/2014/main" id="{18742682-874F-41A6-195E-E375F53ED8FF}"/>
              </a:ext>
            </a:extLst>
          </p:cNvPr>
          <p:cNvGrpSpPr>
            <a:grpSpLocks/>
          </p:cNvGrpSpPr>
          <p:nvPr/>
        </p:nvGrpSpPr>
        <p:grpSpPr bwMode="auto">
          <a:xfrm>
            <a:off x="5909183" y="3747389"/>
            <a:ext cx="2808287" cy="2954337"/>
            <a:chOff x="6477000" y="152400"/>
            <a:chExt cx="2443163" cy="2570163"/>
          </a:xfrm>
        </p:grpSpPr>
        <p:pic>
          <p:nvPicPr>
            <p:cNvPr id="11" name="Picture 10" descr="The motion of the Sun over several decades, as seen from ∼30 light-years">
              <a:extLst>
                <a:ext uri="{FF2B5EF4-FFF2-40B4-BE49-F238E27FC236}">
                  <a16:creationId xmlns:a16="http://schemas.microsoft.com/office/drawing/2014/main" id="{D38BBA61-F987-CF39-5BBB-0F23C1DF82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52400"/>
              <a:ext cx="2443163" cy="2570163"/>
            </a:xfrm>
            <a:prstGeom prst="rect">
              <a:avLst/>
            </a:prstGeom>
            <a:solidFill>
              <a:schemeClr val="tx1"/>
            </a:solidFill>
            <a:ln w="25400">
              <a:solidFill>
                <a:srgbClr val="FC8213"/>
              </a:solidFill>
              <a:miter lim="800000"/>
              <a:headEnd/>
              <a:tailEnd/>
            </a:ln>
          </p:spPr>
        </p:pic>
        <p:sp>
          <p:nvSpPr>
            <p:cNvPr id="12" name="Rectangle 17">
              <a:extLst>
                <a:ext uri="{FF2B5EF4-FFF2-40B4-BE49-F238E27FC236}">
                  <a16:creationId xmlns:a16="http://schemas.microsoft.com/office/drawing/2014/main" id="{0404C8B1-E98D-ADFA-172A-8A3E98295809}"/>
                </a:ext>
              </a:extLst>
            </p:cNvPr>
            <p:cNvSpPr>
              <a:spLocks noChangeArrowheads="1"/>
            </p:cNvSpPr>
            <p:nvPr/>
          </p:nvSpPr>
          <p:spPr bwMode="auto">
            <a:xfrm>
              <a:off x="8477250" y="2425700"/>
              <a:ext cx="381000" cy="228600"/>
            </a:xfrm>
            <a:prstGeom prst="rect">
              <a:avLst/>
            </a:prstGeom>
            <a:solidFill>
              <a:srgbClr val="F9A5ED"/>
            </a:solidFill>
            <a:ln w="25400">
              <a:solidFill>
                <a:srgbClr val="FC821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GB" altLang="en-US" sz="600" b="1"/>
                <a:t>BACK TO</a:t>
              </a:r>
            </a:p>
            <a:p>
              <a:pPr algn="ctr" eaLnBrk="1" hangingPunct="1">
                <a:spcBef>
                  <a:spcPct val="0"/>
                </a:spcBef>
                <a:buFontTx/>
                <a:buNone/>
              </a:pPr>
              <a:r>
                <a:rPr lang="en-GB" altLang="en-US" sz="600" b="1"/>
                <a:t>TEXT</a:t>
              </a:r>
            </a:p>
          </p:txBody>
        </p:sp>
        <p:cxnSp>
          <p:nvCxnSpPr>
            <p:cNvPr id="13" name="Straight Connector 12">
              <a:extLst>
                <a:ext uri="{FF2B5EF4-FFF2-40B4-BE49-F238E27FC236}">
                  <a16:creationId xmlns:a16="http://schemas.microsoft.com/office/drawing/2014/main" id="{9C183AD9-26FD-C8DD-2732-EFD5AC8D4B59}"/>
                </a:ext>
              </a:extLst>
            </p:cNvPr>
            <p:cNvCxnSpPr/>
            <p:nvPr/>
          </p:nvCxnSpPr>
          <p:spPr>
            <a:xfrm>
              <a:off x="6628921" y="2444969"/>
              <a:ext cx="528960" cy="0"/>
            </a:xfrm>
            <a:prstGeom prst="line">
              <a:avLst/>
            </a:prstGeom>
            <a:ln w="25400">
              <a:solidFill>
                <a:srgbClr val="FC8213"/>
              </a:solidFill>
            </a:ln>
          </p:spPr>
          <p:style>
            <a:lnRef idx="1">
              <a:schemeClr val="accent1"/>
            </a:lnRef>
            <a:fillRef idx="0">
              <a:schemeClr val="accent1"/>
            </a:fillRef>
            <a:effectRef idx="0">
              <a:schemeClr val="accent1"/>
            </a:effectRef>
            <a:fontRef idx="minor">
              <a:schemeClr val="tx1"/>
            </a:fontRef>
          </p:style>
        </p:cxnSp>
        <p:sp>
          <p:nvSpPr>
            <p:cNvPr id="14" name="TextBox 16">
              <a:extLst>
                <a:ext uri="{FF2B5EF4-FFF2-40B4-BE49-F238E27FC236}">
                  <a16:creationId xmlns:a16="http://schemas.microsoft.com/office/drawing/2014/main" id="{6FADEDB2-B010-8F20-5A25-8B52E5DECE17}"/>
                </a:ext>
              </a:extLst>
            </p:cNvPr>
            <p:cNvSpPr txBox="1">
              <a:spLocks noChangeArrowheads="1"/>
            </p:cNvSpPr>
            <p:nvPr/>
          </p:nvSpPr>
          <p:spPr bwMode="auto">
            <a:xfrm>
              <a:off x="6477000" y="2452688"/>
              <a:ext cx="904875" cy="261937"/>
            </a:xfrm>
            <a:prstGeom prst="rect">
              <a:avLst/>
            </a:prstGeom>
            <a:noFill/>
            <a:ln w="25400">
              <a:solidFill>
                <a:srgbClr val="FC8213"/>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altLang="en-US" sz="1100"/>
                <a:t>10</a:t>
              </a:r>
              <a:r>
                <a:rPr lang="en-GB" altLang="en-US" sz="1100" baseline="30000"/>
                <a:t>-6</a:t>
              </a:r>
              <a:r>
                <a:rPr lang="en-GB" altLang="en-US" sz="1100"/>
                <a:t> degree</a:t>
              </a:r>
            </a:p>
          </p:txBody>
        </p:sp>
      </p:grpSp>
      <p:pic>
        <p:nvPicPr>
          <p:cNvPr id="15" name="Picture 17" descr="Periodic variation of the radial velocity of a star with a planet. ">
            <a:extLst>
              <a:ext uri="{FF2B5EF4-FFF2-40B4-BE49-F238E27FC236}">
                <a16:creationId xmlns:a16="http://schemas.microsoft.com/office/drawing/2014/main" id="{D5E6452D-93B4-A878-DC80-BBFF0456BBF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285" y="4241988"/>
            <a:ext cx="4798076" cy="2311212"/>
          </a:xfrm>
          <a:prstGeom prst="rect">
            <a:avLst/>
          </a:prstGeom>
          <a:noFill/>
          <a:ln w="25400">
            <a:solidFill>
              <a:srgbClr val="FC8213"/>
            </a:solidFill>
            <a:miter lim="800000"/>
            <a:headEnd/>
            <a:tailEnd/>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D0D24FC-111C-7D5B-BF4F-802E7FA41C53}"/>
              </a:ext>
            </a:extLst>
          </p:cNvPr>
          <p:cNvSpPr txBox="1"/>
          <p:nvPr/>
        </p:nvSpPr>
        <p:spPr>
          <a:xfrm>
            <a:off x="1304782" y="3812496"/>
            <a:ext cx="3089081" cy="461665"/>
          </a:xfrm>
          <a:prstGeom prst="rect">
            <a:avLst/>
          </a:prstGeom>
          <a:noFill/>
        </p:spPr>
        <p:txBody>
          <a:bodyPr wrap="square">
            <a:spAutoFit/>
          </a:bodyPr>
          <a:lstStyle/>
          <a:p>
            <a:pPr algn="ctr"/>
            <a:r>
              <a:rPr lang="en-US" sz="2400" dirty="0">
                <a:solidFill>
                  <a:srgbClr val="FC8213"/>
                </a:solidFill>
                <a:latin typeface="Arial"/>
                <a:cs typeface="Arial"/>
              </a:rPr>
              <a:t>Radial velocity</a:t>
            </a:r>
            <a:endParaRPr lang="en-US" sz="2400" b="1" i="1" dirty="0">
              <a:solidFill>
                <a:srgbClr val="FC8213"/>
              </a:solidFill>
              <a:effectLst/>
              <a:latin typeface="Arial Nova" panose="020B0504020202020204" pitchFamily="34" charset="0"/>
            </a:endParaRPr>
          </a:p>
        </p:txBody>
      </p:sp>
      <p:pic>
        <p:nvPicPr>
          <p:cNvPr id="4098" name="Picture 2" descr="european space agency animation GIF">
            <a:extLst>
              <a:ext uri="{FF2B5EF4-FFF2-40B4-BE49-F238E27FC236}">
                <a16:creationId xmlns:a16="http://schemas.microsoft.com/office/drawing/2014/main" id="{2A2B24D7-0D70-5426-35D9-99CF5A053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219200"/>
            <a:ext cx="3764466" cy="2086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69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 name="Shape 179">
            <a:extLst>
              <a:ext uri="{FF2B5EF4-FFF2-40B4-BE49-F238E27FC236}">
                <a16:creationId xmlns:a16="http://schemas.microsoft.com/office/drawing/2014/main" id="{F0FE9B72-0CE4-4842-A479-36FB80E34C8C}"/>
              </a:ext>
            </a:extLst>
          </p:cNvPr>
          <p:cNvSpPr>
            <a:spLocks noChangeAspect="1"/>
          </p:cNvSpPr>
          <p:nvPr/>
        </p:nvSpPr>
        <p:spPr>
          <a:xfrm>
            <a:off x="282389" y="1984627"/>
            <a:ext cx="5136185" cy="3384788"/>
          </a:xfrm>
          <a:prstGeom prst="roundRect">
            <a:avLst>
              <a:gd name="adj" fmla="val 1362"/>
            </a:avLst>
          </a:prstGeom>
          <a:solidFill>
            <a:schemeClr val="bg2">
              <a:lumMod val="75000"/>
            </a:schemeClr>
          </a:solidFill>
          <a:ln w="63500" cap="flat" cmpd="dbl">
            <a:solidFill>
              <a:srgbClr val="FC8213"/>
            </a:solidFill>
            <a:prstDash val="solid"/>
            <a:miter lim="800000"/>
            <a:headEnd type="none" w="med" len="med"/>
            <a:tailEnd type="none" w="med" len="med"/>
          </a:ln>
        </p:spPr>
        <p:txBody>
          <a:bodyPr wrap="square" lIns="68569" tIns="34275" rIns="68569" bIns="34275" anchor="ctr" anchorCtr="0">
            <a:noAutofit/>
          </a:bodyPr>
          <a:lstStyle/>
          <a:p>
            <a:pPr algn="ctr" defTabSz="685800" rtl="0"/>
            <a:endParaRPr sz="1350" kern="1200">
              <a:solidFill>
                <a:prstClr val="white"/>
              </a:solidFill>
              <a:latin typeface="LM Mono Prop 10" panose="00000500000000000000" pitchFamily="50" charset="0"/>
              <a:ea typeface="Calibri"/>
              <a:cs typeface="Calibri"/>
              <a:sym typeface="Calibri"/>
            </a:endParaRPr>
          </a:p>
        </p:txBody>
      </p:sp>
      <p:sp>
        <p:nvSpPr>
          <p:cNvPr id="53" name="Shape 182">
            <a:extLst>
              <a:ext uri="{FF2B5EF4-FFF2-40B4-BE49-F238E27FC236}">
                <a16:creationId xmlns:a16="http://schemas.microsoft.com/office/drawing/2014/main" id="{9EF37A63-459A-4B10-A61E-477F4404BE1B}"/>
              </a:ext>
            </a:extLst>
          </p:cNvPr>
          <p:cNvSpPr>
            <a:spLocks noChangeAspect="1"/>
          </p:cNvSpPr>
          <p:nvPr/>
        </p:nvSpPr>
        <p:spPr>
          <a:xfrm>
            <a:off x="2442267" y="2551660"/>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1.4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1.1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2</a:t>
            </a:r>
            <a:r>
              <a:rPr lang="en-US" sz="1350" kern="1200" dirty="0">
                <a:solidFill>
                  <a:prstClr val="black"/>
                </a:solidFill>
                <a:latin typeface="LM Mono Prop 10" panose="00000500000000000000" pitchFamily="50" charset="0"/>
                <a:ea typeface="Proxima Nova"/>
                <a:cs typeface="Proxima Nova"/>
                <a:sym typeface="Proxima Nova"/>
              </a:rPr>
              <a:t>83 K</a:t>
            </a:r>
          </a:p>
        </p:txBody>
      </p:sp>
      <p:cxnSp>
        <p:nvCxnSpPr>
          <p:cNvPr id="55" name="Shape 190">
            <a:extLst>
              <a:ext uri="{FF2B5EF4-FFF2-40B4-BE49-F238E27FC236}">
                <a16:creationId xmlns:a16="http://schemas.microsoft.com/office/drawing/2014/main" id="{01129C0D-DD03-4666-ADCF-423B33C87050}"/>
              </a:ext>
            </a:extLst>
          </p:cNvPr>
          <p:cNvCxnSpPr>
            <a:cxnSpLocks noChangeAspect="1"/>
          </p:cNvCxnSpPr>
          <p:nvPr/>
        </p:nvCxnSpPr>
        <p:spPr>
          <a:xfrm>
            <a:off x="835274" y="3483638"/>
            <a:ext cx="0" cy="915656"/>
          </a:xfrm>
          <a:prstGeom prst="straightConnector1">
            <a:avLst/>
          </a:prstGeom>
          <a:noFill/>
          <a:ln w="22225" cap="flat" cmpd="sng">
            <a:solidFill>
              <a:schemeClr val="dk1"/>
            </a:solidFill>
            <a:prstDash val="solid"/>
            <a:miter lim="800000"/>
            <a:headEnd type="none" w="med" len="med"/>
            <a:tailEnd type="none" w="med" len="med"/>
          </a:ln>
        </p:spPr>
      </p:cxnSp>
      <p:cxnSp>
        <p:nvCxnSpPr>
          <p:cNvPr id="62" name="Shape 191">
            <a:extLst>
              <a:ext uri="{FF2B5EF4-FFF2-40B4-BE49-F238E27FC236}">
                <a16:creationId xmlns:a16="http://schemas.microsoft.com/office/drawing/2014/main" id="{C189E373-18F8-4066-A6FE-8DFC4D08E184}"/>
              </a:ext>
            </a:extLst>
          </p:cNvPr>
          <p:cNvCxnSpPr>
            <a:cxnSpLocks noChangeAspect="1"/>
          </p:cNvCxnSpPr>
          <p:nvPr/>
        </p:nvCxnSpPr>
        <p:spPr>
          <a:xfrm>
            <a:off x="842255" y="2593339"/>
            <a:ext cx="0" cy="626558"/>
          </a:xfrm>
          <a:prstGeom prst="straightConnector1">
            <a:avLst/>
          </a:prstGeom>
          <a:noFill/>
          <a:ln w="22225" cap="flat" cmpd="sng">
            <a:solidFill>
              <a:schemeClr val="dk1"/>
            </a:solidFill>
            <a:prstDash val="solid"/>
            <a:miter lim="800000"/>
            <a:headEnd type="none" w="med" len="med"/>
            <a:tailEnd type="none" w="med" len="med"/>
          </a:ln>
        </p:spPr>
      </p:cxnSp>
      <p:sp>
        <p:nvSpPr>
          <p:cNvPr id="68" name="Shape 182">
            <a:extLst>
              <a:ext uri="{FF2B5EF4-FFF2-40B4-BE49-F238E27FC236}">
                <a16:creationId xmlns:a16="http://schemas.microsoft.com/office/drawing/2014/main" id="{1A5C846D-7EA3-4A64-BD84-C35361E186DF}"/>
              </a:ext>
            </a:extLst>
          </p:cNvPr>
          <p:cNvSpPr/>
          <p:nvPr/>
        </p:nvSpPr>
        <p:spPr>
          <a:xfrm>
            <a:off x="896589" y="2551660"/>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0.85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0.95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320</a:t>
            </a:r>
            <a:r>
              <a:rPr lang="en-US" sz="1350" kern="1200" dirty="0">
                <a:solidFill>
                  <a:prstClr val="black"/>
                </a:solidFill>
                <a:latin typeface="LM Mono Prop 10" panose="00000500000000000000" pitchFamily="50" charset="0"/>
                <a:ea typeface="Proxima Nova"/>
                <a:cs typeface="Proxima Nova"/>
                <a:sym typeface="Proxima Nova"/>
              </a:rPr>
              <a:t> K</a:t>
            </a:r>
          </a:p>
        </p:txBody>
      </p:sp>
      <p:sp>
        <p:nvSpPr>
          <p:cNvPr id="73" name="Shape 182">
            <a:extLst>
              <a:ext uri="{FF2B5EF4-FFF2-40B4-BE49-F238E27FC236}">
                <a16:creationId xmlns:a16="http://schemas.microsoft.com/office/drawing/2014/main" id="{D7F63320-8533-4629-B25B-60A6A0FEF36B}"/>
              </a:ext>
            </a:extLst>
          </p:cNvPr>
          <p:cNvSpPr>
            <a:spLocks noChangeAspect="1"/>
          </p:cNvSpPr>
          <p:nvPr/>
        </p:nvSpPr>
        <p:spPr>
          <a:xfrm>
            <a:off x="4018566" y="2593339"/>
            <a:ext cx="1034301"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7 M</a:t>
            </a:r>
            <a:r>
              <a:rPr lang="en-US" sz="1350" kern="1200" baseline="-25000" dirty="0">
                <a:solidFill>
                  <a:prstClr val="black"/>
                </a:solidFill>
                <a:latin typeface="LM Mono Prop 10" panose="00000500000000000000" pitchFamily="50" charset="0"/>
                <a:ea typeface="+mn-ea"/>
                <a:cs typeface="+mn-cs"/>
              </a:rPr>
              <a:t>⊕</a:t>
            </a: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2 R</a:t>
            </a:r>
            <a:r>
              <a:rPr lang="en-US" sz="1350" kern="1200" baseline="-25000" dirty="0">
                <a:solidFill>
                  <a:prstClr val="black"/>
                </a:solidFill>
                <a:latin typeface="LM Mono Prop 10" panose="00000500000000000000" pitchFamily="50" charset="0"/>
                <a:ea typeface="+mn-ea"/>
                <a:cs typeface="+mn-cs"/>
              </a:rPr>
              <a:t>⊕</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T</a:t>
            </a:r>
            <a:r>
              <a:rPr lang="en-GB" sz="1350" kern="1200" baseline="-25000" dirty="0">
                <a:solidFill>
                  <a:prstClr val="black"/>
                </a:solidFill>
                <a:latin typeface="LM Mono Prop 10" panose="00000500000000000000" pitchFamily="50" charset="0"/>
                <a:ea typeface="Proxima Nova"/>
                <a:cs typeface="Proxima Nova"/>
                <a:sym typeface="Proxima Nova"/>
              </a:rPr>
              <a:t>s</a:t>
            </a:r>
            <a:r>
              <a:rPr lang="en-GB" sz="1350" kern="1200" dirty="0">
                <a:solidFill>
                  <a:prstClr val="black"/>
                </a:solidFill>
                <a:latin typeface="LM Mono Prop 10" panose="00000500000000000000" pitchFamily="50" charset="0"/>
                <a:ea typeface="Proxima Nova"/>
                <a:cs typeface="Proxima Nova"/>
                <a:sym typeface="Proxima Nova"/>
              </a:rPr>
              <a:t> ≈ 3</a:t>
            </a:r>
            <a:r>
              <a:rPr lang="en-US" sz="1350" kern="1200" dirty="0">
                <a:solidFill>
                  <a:prstClr val="black"/>
                </a:solidFill>
                <a:latin typeface="LM Mono Prop 10" panose="00000500000000000000" pitchFamily="50" charset="0"/>
                <a:ea typeface="Proxima Nova"/>
                <a:cs typeface="Proxima Nova"/>
                <a:sym typeface="Proxima Nova"/>
              </a:rPr>
              <a:t>67 K</a:t>
            </a:r>
          </a:p>
        </p:txBody>
      </p:sp>
      <p:sp>
        <p:nvSpPr>
          <p:cNvPr id="81" name="Shape 195">
            <a:extLst>
              <a:ext uri="{FF2B5EF4-FFF2-40B4-BE49-F238E27FC236}">
                <a16:creationId xmlns:a16="http://schemas.microsoft.com/office/drawing/2014/main" id="{A7517757-82F1-43C5-B81E-77454B970EAF}"/>
              </a:ext>
            </a:extLst>
          </p:cNvPr>
          <p:cNvSpPr>
            <a:spLocks noChangeAspect="1"/>
          </p:cNvSpPr>
          <p:nvPr/>
        </p:nvSpPr>
        <p:spPr>
          <a:xfrm>
            <a:off x="5661845" y="1488864"/>
            <a:ext cx="3199766" cy="346960"/>
          </a:xfrm>
          <a:prstGeom prst="rect">
            <a:avLst/>
          </a:prstGeom>
          <a:noFill/>
          <a:ln>
            <a:noFill/>
          </a:ln>
          <a:effectLst/>
        </p:spPr>
        <p:txBody>
          <a:bodyPr wrap="square" lIns="68569" tIns="34275" rIns="68569" bIns="34275" anchor="t" anchorCtr="0">
            <a:noAutofit/>
          </a:bodyPr>
          <a:lstStyle/>
          <a:p>
            <a:pPr algn="l" defTabSz="685800" rtl="0">
              <a:buSzPct val="25000"/>
            </a:pPr>
            <a:endParaRPr lang="en-GB" sz="1350" kern="1200" dirty="0">
              <a:solidFill>
                <a:prstClr val="black"/>
              </a:solidFill>
              <a:latin typeface="LM Mono Prop 10" panose="00000500000000000000" pitchFamily="50" charset="0"/>
              <a:ea typeface="Proxima Nova"/>
              <a:cs typeface="Proxima Nova"/>
              <a:sym typeface="Proxima Nova"/>
            </a:endParaRPr>
          </a:p>
          <a:p>
            <a:pPr algn="l"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pic>
        <p:nvPicPr>
          <p:cNvPr id="2052" name="Picture 4" descr="https://i.pinimg.com/736x/17/dd/6c/17dd6c3e7bb2f21bf4e042258093a989--the-pixels-space-planets.jpg">
            <a:extLst>
              <a:ext uri="{FF2B5EF4-FFF2-40B4-BE49-F238E27FC236}">
                <a16:creationId xmlns:a16="http://schemas.microsoft.com/office/drawing/2014/main" id="{C0708DB7-88BA-49C4-8C55-6485F621928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466" r="16770" b="7440"/>
          <a:stretch/>
        </p:blipFill>
        <p:spPr bwMode="auto">
          <a:xfrm>
            <a:off x="2631477" y="4594665"/>
            <a:ext cx="668603" cy="617172"/>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hape 190">
            <a:extLst>
              <a:ext uri="{FF2B5EF4-FFF2-40B4-BE49-F238E27FC236}">
                <a16:creationId xmlns:a16="http://schemas.microsoft.com/office/drawing/2014/main" id="{D96F3A9E-118F-4E48-A896-0495C6A4F0AD}"/>
              </a:ext>
            </a:extLst>
          </p:cNvPr>
          <p:cNvCxnSpPr>
            <a:cxnSpLocks noChangeAspect="1"/>
          </p:cNvCxnSpPr>
          <p:nvPr/>
        </p:nvCxnSpPr>
        <p:spPr>
          <a:xfrm>
            <a:off x="834022" y="4623255"/>
            <a:ext cx="0" cy="557484"/>
          </a:xfrm>
          <a:prstGeom prst="straightConnector1">
            <a:avLst/>
          </a:prstGeom>
          <a:noFill/>
          <a:ln w="22225" cap="flat" cmpd="sng">
            <a:solidFill>
              <a:schemeClr val="dk1"/>
            </a:solidFill>
            <a:prstDash val="solid"/>
            <a:miter lim="800000"/>
            <a:headEnd type="none" w="med" len="med"/>
            <a:tailEnd type="none" w="med" len="med"/>
          </a:ln>
        </p:spPr>
      </p:cxnSp>
      <p:sp>
        <p:nvSpPr>
          <p:cNvPr id="84" name="Rectangle 83">
            <a:extLst>
              <a:ext uri="{FF2B5EF4-FFF2-40B4-BE49-F238E27FC236}">
                <a16:creationId xmlns:a16="http://schemas.microsoft.com/office/drawing/2014/main" id="{6EEEB306-7FE5-456D-ADC3-5553B1E4CCA5}"/>
              </a:ext>
            </a:extLst>
          </p:cNvPr>
          <p:cNvSpPr/>
          <p:nvPr/>
        </p:nvSpPr>
        <p:spPr>
          <a:xfrm>
            <a:off x="5661845" y="1278499"/>
            <a:ext cx="3217829" cy="1246495"/>
          </a:xfrm>
          <a:prstGeom prst="rect">
            <a:avLst/>
          </a:prstGeom>
        </p:spPr>
        <p:txBody>
          <a:bodyPr wrap="square">
            <a:spAutoFit/>
          </a:bodyPr>
          <a:lstStyle/>
          <a:p>
            <a:pPr algn="ctr" defTabSz="685800" rtl="0">
              <a:buSzPct val="25000"/>
            </a:pPr>
            <a:r>
              <a:rPr lang="en-GB" sz="2100" b="1" kern="1200" dirty="0">
                <a:solidFill>
                  <a:srgbClr val="FC8213"/>
                </a:solidFill>
                <a:latin typeface="LM Mono Prop 10" panose="00000500000000000000" pitchFamily="50" charset="0"/>
                <a:ea typeface="Proxima Nova"/>
                <a:cs typeface="Proxima Nova"/>
                <a:sym typeface="Proxima Nova"/>
              </a:rPr>
              <a:t>NGT-1b</a:t>
            </a:r>
          </a:p>
          <a:p>
            <a:pPr algn="l" defTabSz="685800" rtl="0">
              <a:buSzPct val="25000"/>
            </a:pPr>
            <a:r>
              <a:rPr lang="en-GB" sz="1350" kern="1200" dirty="0">
                <a:solidFill>
                  <a:srgbClr val="FC8213"/>
                </a:solidFill>
                <a:latin typeface="LM Mono Prop 10" panose="00000500000000000000" pitchFamily="50" charset="0"/>
                <a:ea typeface="Proxima Nova"/>
                <a:cs typeface="Proxima Nova"/>
                <a:sym typeface="Proxima Nova"/>
              </a:rPr>
              <a:t>Possible biosignatures. Oxygen and methane together, shows thermodynamic disequilibrium</a:t>
            </a:r>
            <a:r>
              <a:rPr lang="en-GB" sz="1350" kern="1200" baseline="30000" dirty="0">
                <a:solidFill>
                  <a:srgbClr val="FC8213"/>
                </a:solidFill>
                <a:latin typeface="LM Mono Prop 10" panose="00000500000000000000" pitchFamily="50" charset="0"/>
                <a:ea typeface="Proxima Nova"/>
                <a:cs typeface="Proxima Nova"/>
                <a:sym typeface="Proxima Nova"/>
              </a:rPr>
              <a:t>1</a:t>
            </a:r>
            <a:r>
              <a:rPr lang="en-GB" sz="1350" kern="1200" dirty="0">
                <a:solidFill>
                  <a:srgbClr val="FC8213"/>
                </a:solidFill>
                <a:latin typeface="LM Mono Prop 10" panose="00000500000000000000" pitchFamily="50" charset="0"/>
                <a:ea typeface="Proxima Nova"/>
                <a:cs typeface="Proxima Nova"/>
                <a:sym typeface="Proxima Nova"/>
              </a:rPr>
              <a:t>. Very high O</a:t>
            </a:r>
            <a:r>
              <a:rPr lang="en-GB" sz="1350" kern="1200" baseline="-25000" dirty="0">
                <a:solidFill>
                  <a:srgbClr val="FC8213"/>
                </a:solidFill>
                <a:latin typeface="LM Mono Prop 10" panose="00000500000000000000" pitchFamily="50" charset="0"/>
                <a:ea typeface="Proxima Nova"/>
                <a:cs typeface="Proxima Nova"/>
                <a:sym typeface="Proxima Nova"/>
              </a:rPr>
              <a:t>2</a:t>
            </a:r>
            <a:r>
              <a:rPr lang="en-GB" sz="1350" kern="1200" dirty="0">
                <a:solidFill>
                  <a:srgbClr val="FC8213"/>
                </a:solidFill>
                <a:latin typeface="LM Mono Prop 10" panose="00000500000000000000" pitchFamily="50" charset="0"/>
                <a:ea typeface="Proxima Nova"/>
                <a:cs typeface="Proxima Nova"/>
                <a:sym typeface="Proxima Nova"/>
              </a:rPr>
              <a:t> levels pose fire risk to biomass, potential feedback</a:t>
            </a:r>
            <a:r>
              <a:rPr lang="en-GB" sz="1350" kern="1200" baseline="30000" dirty="0">
                <a:solidFill>
                  <a:srgbClr val="FC8213"/>
                </a:solidFill>
                <a:latin typeface="LM Mono Prop 10" panose="00000500000000000000" pitchFamily="50" charset="0"/>
                <a:ea typeface="Proxima Nova"/>
                <a:cs typeface="Proxima Nova"/>
                <a:sym typeface="Proxima Nova"/>
              </a:rPr>
              <a:t>2</a:t>
            </a:r>
            <a:r>
              <a:rPr lang="en-GB" sz="1350" kern="1200" dirty="0">
                <a:solidFill>
                  <a:srgbClr val="FC8213"/>
                </a:solidFill>
                <a:latin typeface="LM Mono Prop 10" panose="00000500000000000000" pitchFamily="50" charset="0"/>
                <a:ea typeface="Proxima Nova"/>
                <a:cs typeface="Proxima Nova"/>
                <a:sym typeface="Proxima Nova"/>
              </a:rPr>
              <a:t>.</a:t>
            </a:r>
          </a:p>
        </p:txBody>
      </p:sp>
      <p:sp>
        <p:nvSpPr>
          <p:cNvPr id="87" name="Rectangle 86">
            <a:extLst>
              <a:ext uri="{FF2B5EF4-FFF2-40B4-BE49-F238E27FC236}">
                <a16:creationId xmlns:a16="http://schemas.microsoft.com/office/drawing/2014/main" id="{2C4F524D-8EFC-4545-9A46-7F7818E7505C}"/>
              </a:ext>
            </a:extLst>
          </p:cNvPr>
          <p:cNvSpPr/>
          <p:nvPr/>
        </p:nvSpPr>
        <p:spPr>
          <a:xfrm>
            <a:off x="5652813" y="4527744"/>
            <a:ext cx="3226861" cy="1038746"/>
          </a:xfrm>
          <a:prstGeom prst="rect">
            <a:avLst/>
          </a:prstGeom>
        </p:spPr>
        <p:txBody>
          <a:bodyPr wrap="square">
            <a:spAutoFit/>
          </a:bodyPr>
          <a:lstStyle/>
          <a:p>
            <a:pPr algn="ctr" defTabSz="685800" rtl="0">
              <a:buSzPct val="25000"/>
            </a:pPr>
            <a:r>
              <a:rPr lang="en-GB" sz="2100" b="1" kern="1200" dirty="0">
                <a:solidFill>
                  <a:srgbClr val="FC8213"/>
                </a:solidFill>
                <a:latin typeface="LM Mono Prop 10" panose="00000500000000000000" pitchFamily="50" charset="0"/>
                <a:ea typeface="Proxima Nova"/>
                <a:cs typeface="Proxima Nova"/>
                <a:sym typeface="Proxima Nova"/>
              </a:rPr>
              <a:t>NGT-3b</a:t>
            </a:r>
          </a:p>
          <a:p>
            <a:pPr algn="l" defTabSz="685800" rtl="0">
              <a:buSzPct val="25000"/>
            </a:pPr>
            <a:r>
              <a:rPr lang="en-GB" sz="1350" kern="1200" dirty="0">
                <a:solidFill>
                  <a:srgbClr val="FC8213"/>
                </a:solidFill>
                <a:latin typeface="LM Mono Prop 10" panose="00000500000000000000" pitchFamily="50" charset="0"/>
                <a:ea typeface="Proxima Nova"/>
                <a:cs typeface="Proxima Nova"/>
                <a:sym typeface="Proxima Nova"/>
              </a:rPr>
              <a:t>A hot ball of toxic gas, or ‘Super-Venus’ analogue. Sulfuric acid suspended in the atmosphere would make for a bad time.</a:t>
            </a:r>
          </a:p>
        </p:txBody>
      </p:sp>
      <p:sp>
        <p:nvSpPr>
          <p:cNvPr id="30" name="Rectangle 29">
            <a:extLst>
              <a:ext uri="{FF2B5EF4-FFF2-40B4-BE49-F238E27FC236}">
                <a16:creationId xmlns:a16="http://schemas.microsoft.com/office/drawing/2014/main" id="{D5E971EA-6D7F-4AE1-B205-F1B6DF46F57E}"/>
              </a:ext>
            </a:extLst>
          </p:cNvPr>
          <p:cNvSpPr/>
          <p:nvPr/>
        </p:nvSpPr>
        <p:spPr>
          <a:xfrm>
            <a:off x="217087" y="5577163"/>
            <a:ext cx="5600909" cy="473206"/>
          </a:xfrm>
          <a:prstGeom prst="rect">
            <a:avLst/>
          </a:prstGeom>
        </p:spPr>
        <p:txBody>
          <a:bodyPr wrap="square">
            <a:spAutoFit/>
          </a:bodyPr>
          <a:lstStyle/>
          <a:p>
            <a:pPr algn="l" defTabSz="685800" rtl="0"/>
            <a:r>
              <a:rPr lang="en-GB" sz="825" kern="1200" baseline="30000" dirty="0">
                <a:solidFill>
                  <a:srgbClr val="FC8213"/>
                </a:solidFill>
                <a:latin typeface="LM Mono Prop 10" panose="00000500000000000000" pitchFamily="50" charset="0"/>
                <a:ea typeface="+mn-ea"/>
                <a:cs typeface="+mn-cs"/>
              </a:rPr>
              <a:t>*</a:t>
            </a:r>
            <a:r>
              <a:rPr lang="en-GB" sz="825" i="1" kern="1200" dirty="0">
                <a:solidFill>
                  <a:srgbClr val="FC8213"/>
                </a:solidFill>
                <a:latin typeface="LM Mono Prop 10" panose="00000500000000000000" pitchFamily="50" charset="0"/>
                <a:ea typeface="+mn-ea"/>
                <a:cs typeface="+mn-cs"/>
              </a:rPr>
              <a:t>Not actual planets </a:t>
            </a:r>
          </a:p>
          <a:p>
            <a:pPr algn="l" defTabSz="685800" rtl="0"/>
            <a:r>
              <a:rPr lang="en-GB" sz="825" i="1" kern="1200" dirty="0">
                <a:solidFill>
                  <a:srgbClr val="FC8213"/>
                </a:solidFill>
                <a:latin typeface="LM Mono Prop 10" panose="00000500000000000000" pitchFamily="50" charset="0"/>
                <a:ea typeface="+mn-ea"/>
                <a:cs typeface="+mn-cs"/>
              </a:rPr>
              <a:t>+Actual Kepler pixels of K2-60b (left), TRAPPIST 1 from K2 (</a:t>
            </a:r>
            <a:r>
              <a:rPr lang="en-GB" sz="825" i="1" kern="1200" dirty="0" err="1">
                <a:solidFill>
                  <a:srgbClr val="FC8213"/>
                </a:solidFill>
                <a:latin typeface="LM Mono Prop 10" panose="00000500000000000000" pitchFamily="50" charset="0"/>
                <a:ea typeface="+mn-ea"/>
                <a:cs typeface="+mn-cs"/>
              </a:rPr>
              <a:t>center</a:t>
            </a:r>
            <a:r>
              <a:rPr lang="en-GB" sz="825" i="1" kern="1200" dirty="0">
                <a:solidFill>
                  <a:srgbClr val="FC8213"/>
                </a:solidFill>
                <a:latin typeface="LM Mono Prop 10" panose="00000500000000000000" pitchFamily="50" charset="0"/>
                <a:ea typeface="+mn-ea"/>
                <a:cs typeface="+mn-cs"/>
              </a:rPr>
              <a:t>), EPIC 216468514b from K2 (right)</a:t>
            </a:r>
          </a:p>
          <a:p>
            <a:pPr algn="l" defTabSz="685800" rtl="0"/>
            <a:r>
              <a:rPr lang="en-GB" sz="825" kern="1200" baseline="30000" dirty="0">
                <a:solidFill>
                  <a:srgbClr val="FC8213"/>
                </a:solidFill>
                <a:latin typeface="LM Mono Prop 10" panose="00000500000000000000" pitchFamily="50" charset="0"/>
                <a:ea typeface="+mn-ea"/>
                <a:cs typeface="+mn-cs"/>
              </a:rPr>
              <a:t>1</a:t>
            </a:r>
            <a:r>
              <a:rPr lang="en-GB" sz="825" kern="1200" dirty="0">
                <a:solidFill>
                  <a:srgbClr val="FC8213"/>
                </a:solidFill>
                <a:latin typeface="LM Mono Prop 10" panose="00000500000000000000" pitchFamily="50" charset="0"/>
                <a:ea typeface="+mn-ea"/>
                <a:cs typeface="+mn-cs"/>
              </a:rPr>
              <a:t>Schwieterman </a:t>
            </a:r>
            <a:r>
              <a:rPr lang="en-GB" sz="825" i="1" kern="1200" dirty="0">
                <a:solidFill>
                  <a:srgbClr val="FC8213"/>
                </a:solidFill>
                <a:latin typeface="LM Mono Prop 10" panose="00000500000000000000" pitchFamily="50" charset="0"/>
                <a:ea typeface="+mn-ea"/>
                <a:cs typeface="+mn-cs"/>
              </a:rPr>
              <a:t>et </a:t>
            </a:r>
            <a:r>
              <a:rPr lang="en-GB" sz="825" kern="1200" dirty="0">
                <a:solidFill>
                  <a:srgbClr val="FC8213"/>
                </a:solidFill>
                <a:latin typeface="LM Mono Prop 10" panose="00000500000000000000" pitchFamily="50" charset="0"/>
                <a:ea typeface="+mn-ea"/>
                <a:cs typeface="+mn-cs"/>
              </a:rPr>
              <a:t>al. (2018) – </a:t>
            </a:r>
            <a:r>
              <a:rPr lang="en-GB" sz="825" i="1" kern="1200" dirty="0">
                <a:solidFill>
                  <a:srgbClr val="FC8213"/>
                </a:solidFill>
                <a:latin typeface="LM Mono Prop 10" panose="00000500000000000000" pitchFamily="50" charset="0"/>
                <a:ea typeface="+mn-ea"/>
                <a:cs typeface="+mn-cs"/>
              </a:rPr>
              <a:t>Astrobio</a:t>
            </a:r>
            <a:r>
              <a:rPr lang="en-GB" sz="825" kern="1200" dirty="0">
                <a:solidFill>
                  <a:srgbClr val="FC8213"/>
                </a:solidFill>
                <a:latin typeface="LM Mono Prop 10" panose="00000500000000000000" pitchFamily="50" charset="0"/>
                <a:ea typeface="+mn-ea"/>
                <a:cs typeface="+mn-cs"/>
              </a:rPr>
              <a:t>.; </a:t>
            </a:r>
            <a:r>
              <a:rPr lang="en-GB" sz="825" kern="1200" baseline="30000" dirty="0">
                <a:solidFill>
                  <a:srgbClr val="FC8213"/>
                </a:solidFill>
                <a:latin typeface="LM Mono Prop 10" panose="00000500000000000000" pitchFamily="50" charset="0"/>
                <a:ea typeface="+mn-ea"/>
                <a:cs typeface="+mn-cs"/>
              </a:rPr>
              <a:t>2</a:t>
            </a:r>
            <a:r>
              <a:rPr lang="en-GB" sz="825" kern="1200" dirty="0">
                <a:solidFill>
                  <a:srgbClr val="FC8213"/>
                </a:solidFill>
                <a:latin typeface="LM Mono Prop 10" panose="00000500000000000000" pitchFamily="50" charset="0"/>
                <a:ea typeface="+mn-ea"/>
                <a:cs typeface="+mn-cs"/>
              </a:rPr>
              <a:t>Watson </a:t>
            </a:r>
            <a:r>
              <a:rPr lang="en-GB" sz="825" i="1" kern="1200" dirty="0">
                <a:solidFill>
                  <a:srgbClr val="FC8213"/>
                </a:solidFill>
                <a:latin typeface="LM Mono Prop 10" panose="00000500000000000000" pitchFamily="50" charset="0"/>
                <a:ea typeface="+mn-ea"/>
                <a:cs typeface="+mn-cs"/>
              </a:rPr>
              <a:t>et al. </a:t>
            </a:r>
            <a:r>
              <a:rPr lang="en-GB" sz="825" kern="1200" dirty="0">
                <a:solidFill>
                  <a:srgbClr val="FC8213"/>
                </a:solidFill>
                <a:latin typeface="LM Mono Prop 10" panose="00000500000000000000" pitchFamily="50" charset="0"/>
                <a:ea typeface="+mn-ea"/>
                <a:cs typeface="+mn-cs"/>
              </a:rPr>
              <a:t>(1980) </a:t>
            </a:r>
            <a:r>
              <a:rPr lang="en-GB" sz="825" i="1" kern="1200" dirty="0">
                <a:solidFill>
                  <a:srgbClr val="FC8213"/>
                </a:solidFill>
                <a:latin typeface="LM Mono Prop 10" panose="00000500000000000000" pitchFamily="50" charset="0"/>
                <a:ea typeface="+mn-ea"/>
                <a:cs typeface="+mn-cs"/>
              </a:rPr>
              <a:t>– Biosystems; </a:t>
            </a:r>
            <a:r>
              <a:rPr lang="en-US" sz="825" kern="1200" baseline="30000" dirty="0">
                <a:solidFill>
                  <a:srgbClr val="FC8213"/>
                </a:solidFill>
                <a:latin typeface="LM Mono Prop 10" panose="00000500000000000000" pitchFamily="50" charset="0"/>
                <a:ea typeface="+mn-ea"/>
                <a:cs typeface="+mn-cs"/>
              </a:rPr>
              <a:t>3</a:t>
            </a:r>
            <a:r>
              <a:rPr lang="en-GB" sz="825" kern="1200" dirty="0">
                <a:solidFill>
                  <a:srgbClr val="FC8213"/>
                </a:solidFill>
                <a:latin typeface="LM Mono Prop 10" panose="00000500000000000000" pitchFamily="50" charset="0"/>
                <a:ea typeface="+mn-ea"/>
                <a:cs typeface="+mn-cs"/>
              </a:rPr>
              <a:t>Lin </a:t>
            </a:r>
            <a:r>
              <a:rPr lang="en-GB" sz="825" i="1" kern="1200" dirty="0">
                <a:solidFill>
                  <a:srgbClr val="FC8213"/>
                </a:solidFill>
                <a:latin typeface="LM Mono Prop 10" panose="00000500000000000000" pitchFamily="50" charset="0"/>
                <a:ea typeface="+mn-ea"/>
                <a:cs typeface="+mn-cs"/>
              </a:rPr>
              <a:t>et al. </a:t>
            </a:r>
            <a:r>
              <a:rPr lang="en-GB" sz="825" kern="1200" dirty="0">
                <a:solidFill>
                  <a:srgbClr val="FC8213"/>
                </a:solidFill>
                <a:latin typeface="LM Mono Prop 10" panose="00000500000000000000" pitchFamily="50" charset="0"/>
                <a:ea typeface="+mn-ea"/>
                <a:cs typeface="+mn-cs"/>
              </a:rPr>
              <a:t>(2014) – </a:t>
            </a:r>
            <a:r>
              <a:rPr lang="en-GB" sz="825" i="1" kern="1200" dirty="0">
                <a:solidFill>
                  <a:srgbClr val="FC8213"/>
                </a:solidFill>
                <a:latin typeface="LM Mono Prop 10" panose="00000500000000000000" pitchFamily="50" charset="0"/>
                <a:ea typeface="+mn-ea"/>
                <a:cs typeface="+mn-cs"/>
              </a:rPr>
              <a:t>ApJ.</a:t>
            </a:r>
            <a:endParaRPr lang="en-US" sz="825" kern="1200" dirty="0">
              <a:solidFill>
                <a:srgbClr val="FC8213"/>
              </a:solidFill>
              <a:latin typeface="LM Mono Prop 10" panose="00000500000000000000" pitchFamily="50" charset="0"/>
              <a:ea typeface="+mn-ea"/>
              <a:cs typeface="+mn-cs"/>
            </a:endParaRPr>
          </a:p>
        </p:txBody>
      </p:sp>
      <p:sp>
        <p:nvSpPr>
          <p:cNvPr id="32" name="Shape 183">
            <a:extLst>
              <a:ext uri="{FF2B5EF4-FFF2-40B4-BE49-F238E27FC236}">
                <a16:creationId xmlns:a16="http://schemas.microsoft.com/office/drawing/2014/main" id="{BAA0FB1E-CD8F-4AFF-A7DB-4D9AF024BB5F}"/>
              </a:ext>
            </a:extLst>
          </p:cNvPr>
          <p:cNvSpPr>
            <a:spLocks noChangeAspect="1"/>
          </p:cNvSpPr>
          <p:nvPr/>
        </p:nvSpPr>
        <p:spPr>
          <a:xfrm>
            <a:off x="2351831" y="3384511"/>
            <a:ext cx="1227894"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80%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19% 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CO</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O</a:t>
            </a:r>
          </a:p>
          <a:p>
            <a:pPr algn="ctr" defTabSz="685800" rtl="0">
              <a:buSzPct val="25000"/>
            </a:pPr>
            <a:r>
              <a:rPr lang="en-GB" sz="1350" kern="1200" dirty="0">
                <a:solidFill>
                  <a:prstClr val="black"/>
                </a:solidFill>
                <a:latin typeface="LM Mono Prop 10" panose="00000500000000000000" pitchFamily="50" charset="0"/>
                <a:ea typeface="Proxima Nova"/>
                <a:cs typeface="Proxima Nova"/>
                <a:sym typeface="Proxima Nova"/>
              </a:rPr>
              <a:t>&lt;</a:t>
            </a:r>
            <a:r>
              <a:rPr lang="en-US" sz="1350" kern="1200" dirty="0">
                <a:solidFill>
                  <a:prstClr val="black"/>
                </a:solidFill>
                <a:latin typeface="LM Mono Prop 10" panose="00000500000000000000" pitchFamily="50" charset="0"/>
                <a:ea typeface="Proxima Nova"/>
                <a:cs typeface="Proxima Nova"/>
                <a:sym typeface="Proxima Nova"/>
              </a:rPr>
              <a:t>0.1% CFCs</a:t>
            </a: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sp>
        <p:nvSpPr>
          <p:cNvPr id="33" name="Shape 183">
            <a:extLst>
              <a:ext uri="{FF2B5EF4-FFF2-40B4-BE49-F238E27FC236}">
                <a16:creationId xmlns:a16="http://schemas.microsoft.com/office/drawing/2014/main" id="{7925FD5B-AA02-4349-9E05-C8D1CEB78FFC}"/>
              </a:ext>
            </a:extLst>
          </p:cNvPr>
          <p:cNvSpPr/>
          <p:nvPr/>
        </p:nvSpPr>
        <p:spPr>
          <a:xfrm>
            <a:off x="864837" y="3401066"/>
            <a:ext cx="1129060"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69%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29% 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1% CH</a:t>
            </a:r>
            <a:r>
              <a:rPr lang="en-US" sz="1350" kern="1200" baseline="-25000" dirty="0">
                <a:solidFill>
                  <a:prstClr val="black"/>
                </a:solidFill>
                <a:latin typeface="LM Mono Prop 10" panose="00000500000000000000" pitchFamily="50" charset="0"/>
                <a:ea typeface="Proxima Nova"/>
                <a:cs typeface="Proxima Nova"/>
                <a:sym typeface="Proxima Nova"/>
              </a:rPr>
              <a:t>4</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CO</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O</a:t>
            </a: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p:txBody>
      </p:sp>
      <p:sp>
        <p:nvSpPr>
          <p:cNvPr id="34" name="Shape 183">
            <a:extLst>
              <a:ext uri="{FF2B5EF4-FFF2-40B4-BE49-F238E27FC236}">
                <a16:creationId xmlns:a16="http://schemas.microsoft.com/office/drawing/2014/main" id="{F924827D-371F-4E58-B728-8CE21CD6CD08}"/>
              </a:ext>
            </a:extLst>
          </p:cNvPr>
          <p:cNvSpPr/>
          <p:nvPr/>
        </p:nvSpPr>
        <p:spPr>
          <a:xfrm>
            <a:off x="3876582" y="3371749"/>
            <a:ext cx="1407104" cy="484745"/>
          </a:xfrm>
          <a:prstGeom prst="rect">
            <a:avLst/>
          </a:prstGeom>
          <a:noFill/>
          <a:ln>
            <a:noFill/>
          </a:ln>
        </p:spPr>
        <p:txBody>
          <a:bodyPr wrap="square" lIns="68569" tIns="34275" rIns="68569" bIns="34275" anchor="t" anchorCtr="0">
            <a:noAutofit/>
          </a:bodyPr>
          <a:lstStyle/>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90% CO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8% N</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&lt;2% SO</a:t>
            </a:r>
            <a:r>
              <a:rPr lang="en-US" sz="1350" kern="1200" baseline="-25000" dirty="0">
                <a:solidFill>
                  <a:prstClr val="black"/>
                </a:solidFill>
                <a:latin typeface="LM Mono Prop 10" panose="00000500000000000000" pitchFamily="50" charset="0"/>
                <a:ea typeface="Proxima Nova"/>
                <a:cs typeface="Proxima Nova"/>
                <a:sym typeface="Proxima Nova"/>
              </a:rPr>
              <a:t>2</a:t>
            </a:r>
          </a:p>
          <a:p>
            <a:pPr algn="ctr" defTabSz="685800" rtl="0">
              <a:buSzPct val="25000"/>
            </a:pPr>
            <a:r>
              <a:rPr lang="en-US" sz="1350" kern="1200" dirty="0">
                <a:solidFill>
                  <a:prstClr val="black"/>
                </a:solidFill>
                <a:latin typeface="LM Mono Prop 10" panose="00000500000000000000" pitchFamily="50" charset="0"/>
                <a:ea typeface="Proxima Nova"/>
                <a:cs typeface="Proxima Nova"/>
                <a:sym typeface="Proxima Nova"/>
              </a:rPr>
              <a:t>&lt;1%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SO</a:t>
            </a:r>
            <a:r>
              <a:rPr lang="en-US" sz="1350" kern="1200" baseline="-25000" dirty="0">
                <a:solidFill>
                  <a:prstClr val="black"/>
                </a:solidFill>
                <a:latin typeface="LM Mono Prop 10" panose="00000500000000000000" pitchFamily="50" charset="0"/>
                <a:ea typeface="Proxima Nova"/>
                <a:cs typeface="Proxima Nova"/>
                <a:sym typeface="Proxima Nova"/>
              </a:rPr>
              <a:t>4</a:t>
            </a:r>
            <a:r>
              <a:rPr lang="en-US" sz="1350" kern="1200" dirty="0">
                <a:solidFill>
                  <a:prstClr val="black"/>
                </a:solidFill>
                <a:latin typeface="LM Mono Prop 10" panose="00000500000000000000" pitchFamily="50" charset="0"/>
                <a:ea typeface="Proxima Nova"/>
                <a:cs typeface="Proxima Nova"/>
                <a:sym typeface="Proxima Nova"/>
              </a:rPr>
              <a:t>, H</a:t>
            </a:r>
            <a:r>
              <a:rPr lang="en-US" sz="1350" kern="1200" baseline="-25000" dirty="0">
                <a:solidFill>
                  <a:prstClr val="black"/>
                </a:solidFill>
                <a:latin typeface="LM Mono Prop 10" panose="00000500000000000000" pitchFamily="50" charset="0"/>
                <a:ea typeface="Proxima Nova"/>
                <a:cs typeface="Proxima Nova"/>
                <a:sym typeface="Proxima Nova"/>
              </a:rPr>
              <a:t>2</a:t>
            </a:r>
            <a:r>
              <a:rPr lang="en-US" sz="1350" kern="1200" dirty="0">
                <a:solidFill>
                  <a:prstClr val="black"/>
                </a:solidFill>
                <a:latin typeface="LM Mono Prop 10" panose="00000500000000000000" pitchFamily="50" charset="0"/>
                <a:ea typeface="Proxima Nova"/>
                <a:cs typeface="Proxima Nova"/>
                <a:sym typeface="Proxima Nova"/>
              </a:rPr>
              <a:t>S</a:t>
            </a: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baseline="-25000" dirty="0">
              <a:solidFill>
                <a:prstClr val="black"/>
              </a:solidFill>
              <a:latin typeface="LM Mono Prop 10" panose="00000500000000000000" pitchFamily="50" charset="0"/>
              <a:ea typeface="Proxima Nova"/>
              <a:cs typeface="Proxima Nova"/>
              <a:sym typeface="Proxima Nova"/>
            </a:endParaRPr>
          </a:p>
          <a:p>
            <a:pPr algn="ctr" defTabSz="685800" rtl="0">
              <a:buSzPct val="25000"/>
            </a:pPr>
            <a:endParaRPr lang="en-US" sz="1350" kern="1200" dirty="0">
              <a:solidFill>
                <a:prstClr val="black"/>
              </a:solidFill>
              <a:latin typeface="LM Mono Prop 10" panose="00000500000000000000" pitchFamily="50" charset="0"/>
              <a:ea typeface="Proxima Nova"/>
              <a:cs typeface="Proxima Nova"/>
              <a:sym typeface="Proxima Nova"/>
            </a:endParaRPr>
          </a:p>
        </p:txBody>
      </p:sp>
      <p:sp>
        <p:nvSpPr>
          <p:cNvPr id="35" name="Rectangle 34">
            <a:extLst>
              <a:ext uri="{FF2B5EF4-FFF2-40B4-BE49-F238E27FC236}">
                <a16:creationId xmlns:a16="http://schemas.microsoft.com/office/drawing/2014/main" id="{97B22C06-6836-45CB-A0E6-B19EEB158C82}"/>
              </a:ext>
            </a:extLst>
          </p:cNvPr>
          <p:cNvSpPr/>
          <p:nvPr/>
        </p:nvSpPr>
        <p:spPr>
          <a:xfrm>
            <a:off x="5661846" y="2713420"/>
            <a:ext cx="3217829" cy="1661993"/>
          </a:xfrm>
          <a:prstGeom prst="rect">
            <a:avLst/>
          </a:prstGeom>
        </p:spPr>
        <p:txBody>
          <a:bodyPr wrap="square">
            <a:spAutoFit/>
          </a:bodyPr>
          <a:lstStyle/>
          <a:p>
            <a:pPr algn="ctr" defTabSz="685800" rtl="0">
              <a:buSzPct val="25000"/>
            </a:pPr>
            <a:r>
              <a:rPr lang="en-GB" sz="2100" b="1" kern="1200" dirty="0">
                <a:solidFill>
                  <a:srgbClr val="FC8213"/>
                </a:solidFill>
                <a:latin typeface="LM Mono Prop 10" panose="00000500000000000000" pitchFamily="50" charset="0"/>
                <a:ea typeface="Proxima Nova"/>
                <a:cs typeface="Proxima Nova"/>
                <a:sym typeface="Proxima Nova"/>
              </a:rPr>
              <a:t>NGT-2b</a:t>
            </a:r>
          </a:p>
          <a:p>
            <a:pPr algn="l" defTabSz="685800" rtl="0">
              <a:buSzPct val="25000"/>
            </a:pPr>
            <a:r>
              <a:rPr lang="en-GB" sz="1350" kern="1200" dirty="0">
                <a:solidFill>
                  <a:srgbClr val="FC8213"/>
                </a:solidFill>
                <a:latin typeface="LM Mono Prop 10" panose="00000500000000000000" pitchFamily="50" charset="0"/>
                <a:ea typeface="Proxima Nova"/>
                <a:cs typeface="Proxima Nova"/>
                <a:sym typeface="Proxima Nova"/>
              </a:rPr>
              <a:t>Possible biosignature, but chlorofluorocarbons (CFCs) are a strong case for a </a:t>
            </a:r>
            <a:r>
              <a:rPr lang="en-GB" sz="1350" i="1" kern="1200" dirty="0" err="1">
                <a:solidFill>
                  <a:srgbClr val="FC8213"/>
                </a:solidFill>
                <a:latin typeface="LM Mono Prop 10" panose="00000500000000000000" pitchFamily="50" charset="0"/>
                <a:ea typeface="Proxima Nova"/>
                <a:cs typeface="Proxima Nova"/>
                <a:sym typeface="Proxima Nova"/>
              </a:rPr>
              <a:t>technosignature</a:t>
            </a:r>
            <a:r>
              <a:rPr lang="en-GB" sz="1350" i="1" kern="1200" dirty="0">
                <a:solidFill>
                  <a:srgbClr val="FC8213"/>
                </a:solidFill>
                <a:latin typeface="LM Mono Prop 10" panose="00000500000000000000" pitchFamily="50" charset="0"/>
                <a:ea typeface="Proxima Nova"/>
                <a:cs typeface="Proxima Nova"/>
                <a:sym typeface="Proxima Nova"/>
              </a:rPr>
              <a:t> </a:t>
            </a:r>
            <a:r>
              <a:rPr lang="en-GB" sz="1350" kern="1200" dirty="0">
                <a:solidFill>
                  <a:srgbClr val="FC8213"/>
                </a:solidFill>
                <a:latin typeface="LM Mono Prop 10" panose="00000500000000000000" pitchFamily="50" charset="0"/>
                <a:ea typeface="Proxima Nova"/>
                <a:cs typeface="Proxima Nova"/>
                <a:sym typeface="Proxima Nova"/>
              </a:rPr>
              <a:t>as they can only be produced industrially</a:t>
            </a:r>
            <a:r>
              <a:rPr lang="en-US" sz="1350" kern="1200" baseline="30000" dirty="0">
                <a:solidFill>
                  <a:srgbClr val="FC8213"/>
                </a:solidFill>
                <a:latin typeface="LM Mono Prop 10" panose="00000500000000000000" pitchFamily="50" charset="0"/>
                <a:ea typeface="+mn-ea"/>
                <a:cs typeface="+mn-cs"/>
              </a:rPr>
              <a:t>3</a:t>
            </a:r>
            <a:r>
              <a:rPr lang="en-GB" sz="1350" kern="1200" dirty="0">
                <a:solidFill>
                  <a:srgbClr val="FC8213"/>
                </a:solidFill>
                <a:latin typeface="LM Mono Prop 10" panose="00000500000000000000" pitchFamily="50" charset="0"/>
                <a:ea typeface="Proxima Nova"/>
                <a:cs typeface="Proxima Nova"/>
                <a:sym typeface="Proxima Nova"/>
              </a:rPr>
              <a:t>. We should warn them they’re destroying their atmosphere…</a:t>
            </a:r>
          </a:p>
        </p:txBody>
      </p:sp>
      <p:pic>
        <p:nvPicPr>
          <p:cNvPr id="5" name="Picture 4">
            <a:extLst>
              <a:ext uri="{FF2B5EF4-FFF2-40B4-BE49-F238E27FC236}">
                <a16:creationId xmlns:a16="http://schemas.microsoft.com/office/drawing/2014/main" id="{8DB8B206-8206-4DC3-9BB1-FD5B35193E5D}"/>
              </a:ext>
            </a:extLst>
          </p:cNvPr>
          <p:cNvPicPr>
            <a:picLocks noChangeAspect="1"/>
          </p:cNvPicPr>
          <p:nvPr/>
        </p:nvPicPr>
        <p:blipFill rotWithShape="1">
          <a:blip r:embed="rId3"/>
          <a:srcRect l="51618" r="547"/>
          <a:stretch/>
        </p:blipFill>
        <p:spPr>
          <a:xfrm>
            <a:off x="4289741" y="4594665"/>
            <a:ext cx="580785" cy="614664"/>
          </a:xfrm>
          <a:prstGeom prst="rect">
            <a:avLst/>
          </a:prstGeom>
        </p:spPr>
      </p:pic>
      <p:pic>
        <p:nvPicPr>
          <p:cNvPr id="36" name="Picture 35">
            <a:extLst>
              <a:ext uri="{FF2B5EF4-FFF2-40B4-BE49-F238E27FC236}">
                <a16:creationId xmlns:a16="http://schemas.microsoft.com/office/drawing/2014/main" id="{5F417CD5-39B6-453D-9B1E-C81583EA66A6}"/>
              </a:ext>
            </a:extLst>
          </p:cNvPr>
          <p:cNvPicPr>
            <a:picLocks noChangeAspect="1"/>
          </p:cNvPicPr>
          <p:nvPr/>
        </p:nvPicPr>
        <p:blipFill rotWithShape="1">
          <a:blip r:embed="rId3"/>
          <a:srcRect r="52167"/>
          <a:stretch/>
        </p:blipFill>
        <p:spPr>
          <a:xfrm>
            <a:off x="1123347" y="4594665"/>
            <a:ext cx="580785" cy="614664"/>
          </a:xfrm>
          <a:prstGeom prst="rect">
            <a:avLst/>
          </a:prstGeom>
        </p:spPr>
      </p:pic>
      <p:cxnSp>
        <p:nvCxnSpPr>
          <p:cNvPr id="38" name="Straight Connector 37">
            <a:extLst>
              <a:ext uri="{FF2B5EF4-FFF2-40B4-BE49-F238E27FC236}">
                <a16:creationId xmlns:a16="http://schemas.microsoft.com/office/drawing/2014/main" id="{D02A2C1C-1F35-43AC-81BE-03068EAAB730}"/>
              </a:ext>
            </a:extLst>
          </p:cNvPr>
          <p:cNvCxnSpPr/>
          <p:nvPr/>
        </p:nvCxnSpPr>
        <p:spPr>
          <a:xfrm>
            <a:off x="282390" y="5577163"/>
            <a:ext cx="4289611" cy="0"/>
          </a:xfrm>
          <a:prstGeom prst="line">
            <a:avLst/>
          </a:prstGeom>
          <a:ln w="19050">
            <a:solidFill>
              <a:srgbClr val="AB3B08"/>
            </a:solidFill>
          </a:ln>
        </p:spPr>
        <p:style>
          <a:lnRef idx="3">
            <a:schemeClr val="dk1"/>
          </a:lnRef>
          <a:fillRef idx="0">
            <a:schemeClr val="dk1"/>
          </a:fillRef>
          <a:effectRef idx="2">
            <a:schemeClr val="dk1"/>
          </a:effectRef>
          <a:fontRef idx="minor">
            <a:schemeClr val="tx1"/>
          </a:fontRef>
        </p:style>
      </p:cxnSp>
      <p:sp>
        <p:nvSpPr>
          <p:cNvPr id="40" name="Shape 195">
            <a:extLst>
              <a:ext uri="{FF2B5EF4-FFF2-40B4-BE49-F238E27FC236}">
                <a16:creationId xmlns:a16="http://schemas.microsoft.com/office/drawing/2014/main" id="{02F5564E-0FFB-4350-A279-9D50AA8352E1}"/>
              </a:ext>
            </a:extLst>
          </p:cNvPr>
          <p:cNvSpPr>
            <a:spLocks noChangeAspect="1"/>
          </p:cNvSpPr>
          <p:nvPr/>
        </p:nvSpPr>
        <p:spPr>
          <a:xfrm>
            <a:off x="699212" y="2139222"/>
            <a:ext cx="1354182"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NGT-1b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sp>
        <p:nvSpPr>
          <p:cNvPr id="41" name="Shape 195">
            <a:extLst>
              <a:ext uri="{FF2B5EF4-FFF2-40B4-BE49-F238E27FC236}">
                <a16:creationId xmlns:a16="http://schemas.microsoft.com/office/drawing/2014/main" id="{4E1D07CB-068E-4815-9D88-4977E36E827F}"/>
              </a:ext>
            </a:extLst>
          </p:cNvPr>
          <p:cNvSpPr>
            <a:spLocks noChangeAspect="1"/>
          </p:cNvSpPr>
          <p:nvPr/>
        </p:nvSpPr>
        <p:spPr>
          <a:xfrm>
            <a:off x="2318588" y="2139222"/>
            <a:ext cx="1354182"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NGT-2b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sp>
        <p:nvSpPr>
          <p:cNvPr id="42" name="Shape 195">
            <a:extLst>
              <a:ext uri="{FF2B5EF4-FFF2-40B4-BE49-F238E27FC236}">
                <a16:creationId xmlns:a16="http://schemas.microsoft.com/office/drawing/2014/main" id="{D831632D-CBA9-40CB-99EE-BBBE299B9E46}"/>
              </a:ext>
            </a:extLst>
          </p:cNvPr>
          <p:cNvSpPr>
            <a:spLocks noChangeAspect="1"/>
          </p:cNvSpPr>
          <p:nvPr/>
        </p:nvSpPr>
        <p:spPr>
          <a:xfrm>
            <a:off x="3937965" y="2147572"/>
            <a:ext cx="1304431" cy="346960"/>
          </a:xfrm>
          <a:prstGeom prst="rect">
            <a:avLst/>
          </a:prstGeom>
          <a:noFill/>
          <a:ln>
            <a:noFill/>
          </a:ln>
          <a:effectLst/>
        </p:spPr>
        <p:txBody>
          <a:bodyPr wrap="square" lIns="68569" tIns="34275" rIns="68569" bIns="34275" anchor="t" anchorCtr="0">
            <a:noAutofit/>
          </a:bodyPr>
          <a:lstStyle/>
          <a:p>
            <a:pPr algn="ctr" defTabSz="685800" rtl="0">
              <a:buSzPct val="25000"/>
            </a:pPr>
            <a:r>
              <a:rPr lang="en-GB" sz="2100" b="1" kern="1200" dirty="0">
                <a:solidFill>
                  <a:srgbClr val="2F1E86"/>
                </a:solidFill>
                <a:latin typeface="LM Mono Prop 10" panose="00000500000000000000" pitchFamily="50" charset="0"/>
                <a:ea typeface="Proxima Nova"/>
                <a:cs typeface="Proxima Nova"/>
                <a:sym typeface="Proxima Nova"/>
              </a:rPr>
              <a:t>NGT-3b</a:t>
            </a:r>
            <a:r>
              <a:rPr lang="en-GB" sz="2100" kern="1200" baseline="30000" dirty="0">
                <a:solidFill>
                  <a:srgbClr val="2F1E86"/>
                </a:solidFill>
                <a:latin typeface="LM Mono Prop 10" panose="00000500000000000000" pitchFamily="50" charset="0"/>
                <a:ea typeface="+mn-ea"/>
                <a:cs typeface="+mn-cs"/>
              </a:rPr>
              <a:t>*</a:t>
            </a:r>
            <a:endParaRPr lang="en-US" sz="2100" b="1" kern="1200" dirty="0">
              <a:solidFill>
                <a:srgbClr val="2F1E86"/>
              </a:solidFill>
              <a:latin typeface="LM Mono Prop 10" panose="00000500000000000000" pitchFamily="50" charset="0"/>
              <a:ea typeface="Proxima Nova"/>
              <a:cs typeface="Proxima Nova"/>
              <a:sym typeface="Proxima Nova"/>
            </a:endParaRPr>
          </a:p>
        </p:txBody>
      </p:sp>
      <p:sp>
        <p:nvSpPr>
          <p:cNvPr id="43" name="Shape 192">
            <a:extLst>
              <a:ext uri="{FF2B5EF4-FFF2-40B4-BE49-F238E27FC236}">
                <a16:creationId xmlns:a16="http://schemas.microsoft.com/office/drawing/2014/main" id="{85584E94-DFAF-4D90-B59F-724085EC878E}"/>
              </a:ext>
            </a:extLst>
          </p:cNvPr>
          <p:cNvSpPr>
            <a:spLocks noChangeAspect="1"/>
          </p:cNvSpPr>
          <p:nvPr/>
        </p:nvSpPr>
        <p:spPr>
          <a:xfrm rot="16200000">
            <a:off x="153740" y="2685104"/>
            <a:ext cx="792590" cy="276996"/>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Planet</a:t>
            </a:r>
          </a:p>
        </p:txBody>
      </p:sp>
      <p:sp>
        <p:nvSpPr>
          <p:cNvPr id="44" name="Shape 193">
            <a:extLst>
              <a:ext uri="{FF2B5EF4-FFF2-40B4-BE49-F238E27FC236}">
                <a16:creationId xmlns:a16="http://schemas.microsoft.com/office/drawing/2014/main" id="{70163D50-7063-4DCF-A240-34A6F2D3E789}"/>
              </a:ext>
            </a:extLst>
          </p:cNvPr>
          <p:cNvSpPr>
            <a:spLocks noChangeAspect="1"/>
          </p:cNvSpPr>
          <p:nvPr/>
        </p:nvSpPr>
        <p:spPr>
          <a:xfrm rot="16200000">
            <a:off x="-968" y="3761842"/>
            <a:ext cx="1120591" cy="279768"/>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Atmosphere</a:t>
            </a:r>
          </a:p>
        </p:txBody>
      </p:sp>
      <p:sp>
        <p:nvSpPr>
          <p:cNvPr id="45" name="Shape 193">
            <a:extLst>
              <a:ext uri="{FF2B5EF4-FFF2-40B4-BE49-F238E27FC236}">
                <a16:creationId xmlns:a16="http://schemas.microsoft.com/office/drawing/2014/main" id="{365A384C-B830-444F-88E7-F14A664056E6}"/>
              </a:ext>
            </a:extLst>
          </p:cNvPr>
          <p:cNvSpPr>
            <a:spLocks noChangeAspect="1"/>
          </p:cNvSpPr>
          <p:nvPr/>
        </p:nvSpPr>
        <p:spPr>
          <a:xfrm rot="16200000">
            <a:off x="-91366" y="4538285"/>
            <a:ext cx="1120591" cy="279768"/>
          </a:xfrm>
          <a:prstGeom prst="rect">
            <a:avLst/>
          </a:prstGeom>
          <a:noFill/>
          <a:ln>
            <a:noFill/>
          </a:ln>
        </p:spPr>
        <p:txBody>
          <a:bodyPr wrap="square" lIns="68569" tIns="34275" rIns="68569" bIns="34275" anchor="t" anchorCtr="0">
            <a:noAutofit/>
          </a:bodyPr>
          <a:lstStyle/>
          <a:p>
            <a:pPr algn="l" defTabSz="685800" rtl="0">
              <a:buSzPct val="25000"/>
            </a:pPr>
            <a:r>
              <a:rPr lang="en-US" sz="1350" kern="1200" dirty="0">
                <a:solidFill>
                  <a:srgbClr val="2F1E86"/>
                </a:solidFill>
                <a:latin typeface="LM Mono Prop 10" panose="00000500000000000000" pitchFamily="50" charset="0"/>
                <a:ea typeface="Proxima Nova"/>
                <a:cs typeface="Proxima Nova"/>
                <a:sym typeface="Proxima Nova"/>
              </a:rPr>
              <a:t>Target</a:t>
            </a:r>
            <a:br>
              <a:rPr lang="en-US" sz="1350" kern="1200" dirty="0">
                <a:solidFill>
                  <a:srgbClr val="2F1E86"/>
                </a:solidFill>
                <a:latin typeface="LM Mono Prop 10" panose="00000500000000000000" pitchFamily="50" charset="0"/>
                <a:ea typeface="Proxima Nova"/>
                <a:cs typeface="Proxima Nova"/>
                <a:sym typeface="Proxima Nova"/>
              </a:rPr>
            </a:br>
            <a:r>
              <a:rPr lang="en-US" sz="1350" kern="1200" dirty="0">
                <a:solidFill>
                  <a:srgbClr val="2F1E86"/>
                </a:solidFill>
                <a:latin typeface="LM Mono Prop 10" panose="00000500000000000000" pitchFamily="50" charset="0"/>
                <a:ea typeface="Proxima Nova"/>
                <a:cs typeface="Proxima Nova"/>
                <a:sym typeface="Proxima Nova"/>
              </a:rPr>
              <a:t>Pixels</a:t>
            </a:r>
            <a:r>
              <a:rPr lang="en-US" sz="1350" kern="1200" baseline="30000" dirty="0">
                <a:solidFill>
                  <a:srgbClr val="2F1E86"/>
                </a:solidFill>
                <a:latin typeface="LM Mono Prop 10" panose="00000500000000000000" pitchFamily="50" charset="0"/>
                <a:ea typeface="Proxima Nova"/>
                <a:cs typeface="Proxima Nova"/>
                <a:sym typeface="Proxima Nova"/>
              </a:rPr>
              <a:t>+</a:t>
            </a:r>
          </a:p>
        </p:txBody>
      </p:sp>
      <p:sp>
        <p:nvSpPr>
          <p:cNvPr id="2" name="TextBox 1">
            <a:extLst>
              <a:ext uri="{FF2B5EF4-FFF2-40B4-BE49-F238E27FC236}">
                <a16:creationId xmlns:a16="http://schemas.microsoft.com/office/drawing/2014/main" id="{B322DBEA-2816-5F69-D4A3-C53A94ED11BB}"/>
              </a:ext>
            </a:extLst>
          </p:cNvPr>
          <p:cNvSpPr txBox="1"/>
          <p:nvPr/>
        </p:nvSpPr>
        <p:spPr>
          <a:xfrm>
            <a:off x="253206" y="436602"/>
            <a:ext cx="8759983" cy="553998"/>
          </a:xfrm>
          <a:prstGeom prst="rect">
            <a:avLst/>
          </a:prstGeom>
          <a:noFill/>
          <a:effectLst/>
        </p:spPr>
        <p:txBody>
          <a:bodyPr wrap="square" rtlCol="0">
            <a:spAutoFit/>
          </a:bodyPr>
          <a:lstStyle/>
          <a:p>
            <a:pPr algn="ctr" defTabSz="685800" rtl="0">
              <a:defRPr/>
            </a:pPr>
            <a:r>
              <a:rPr lang="en-US" sz="3000" b="1" kern="1200" dirty="0">
                <a:solidFill>
                  <a:srgbClr val="FC8213"/>
                </a:solidFill>
                <a:latin typeface="LM Mono Caps 10" panose="00000509000000000000" pitchFamily="49" charset="0"/>
                <a:ea typeface="+mn-ea"/>
                <a:cs typeface="+mn-cs"/>
              </a:rPr>
              <a:t>Exoplanets, Bio- and </a:t>
            </a:r>
            <a:r>
              <a:rPr lang="en-US" sz="3000" b="1" kern="1200" dirty="0" err="1">
                <a:solidFill>
                  <a:srgbClr val="FC8213"/>
                </a:solidFill>
                <a:latin typeface="LM Mono Caps 10" panose="00000509000000000000" pitchFamily="49" charset="0"/>
                <a:ea typeface="+mn-ea"/>
                <a:cs typeface="+mn-cs"/>
              </a:rPr>
              <a:t>Technosignatures</a:t>
            </a:r>
            <a:endParaRPr lang="en-US" sz="2100" kern="1200" dirty="0">
              <a:solidFill>
                <a:srgbClr val="FC8213"/>
              </a:solidFill>
              <a:latin typeface="LM Mono Prop 10" panose="00000500000000000000" pitchFamily="50" charset="0"/>
            </a:endParaRPr>
          </a:p>
        </p:txBody>
      </p:sp>
    </p:spTree>
    <p:extLst>
      <p:ext uri="{BB962C8B-B14F-4D97-AF65-F5344CB8AC3E}">
        <p14:creationId xmlns:p14="http://schemas.microsoft.com/office/powerpoint/2010/main" val="3753995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11C042B1-6C0E-3511-7CB4-775600654A9B}"/>
              </a:ext>
            </a:extLst>
          </p:cNvPr>
          <p:cNvSpPr txBox="1">
            <a:spLocks/>
          </p:cNvSpPr>
          <p:nvPr/>
        </p:nvSpPr>
        <p:spPr>
          <a:xfrm>
            <a:off x="426530" y="224777"/>
            <a:ext cx="8290940" cy="597599"/>
          </a:xfrm>
          <a:prstGeom prst="rect">
            <a:avLst/>
          </a:prstGeom>
        </p:spPr>
        <p:txBody>
          <a:bodyPr vert="horz" wrap="square" lIns="0" tIns="12700" rIns="0" bIns="0" rtlCol="0">
            <a:spAutoFit/>
          </a:bodyPr>
          <a:lstStyle>
            <a:lvl1pPr>
              <a:defRPr sz="3200" b="0" i="0">
                <a:solidFill>
                  <a:schemeClr val="tx1"/>
                </a:solidFill>
                <a:latin typeface="Times New Roman"/>
                <a:ea typeface="+mj-ea"/>
                <a:cs typeface="Times New Roman"/>
              </a:defRPr>
            </a:lvl1pPr>
          </a:lstStyle>
          <a:p>
            <a:pPr marR="142240" algn="ctr">
              <a:spcBef>
                <a:spcPts val="100"/>
              </a:spcBef>
            </a:pPr>
            <a:r>
              <a:rPr lang="en-US" sz="3800" b="1" dirty="0">
                <a:solidFill>
                  <a:srgbClr val="FC8213"/>
                </a:solidFill>
                <a:latin typeface="Arial Nova" panose="020B0504020202020204" pitchFamily="34" charset="0"/>
              </a:rPr>
              <a:t>Astrometry</a:t>
            </a:r>
          </a:p>
        </p:txBody>
      </p:sp>
      <p:pic>
        <p:nvPicPr>
          <p:cNvPr id="3074" name="Picture 2" descr="Space Webb GIF by NASA">
            <a:extLst>
              <a:ext uri="{FF2B5EF4-FFF2-40B4-BE49-F238E27FC236}">
                <a16:creationId xmlns:a16="http://schemas.microsoft.com/office/drawing/2014/main" id="{9C016270-009F-68EB-DE60-670AE5C50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524000"/>
            <a:ext cx="64516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87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11C042B1-6C0E-3511-7CB4-775600654A9B}"/>
              </a:ext>
            </a:extLst>
          </p:cNvPr>
          <p:cNvSpPr txBox="1">
            <a:spLocks/>
          </p:cNvSpPr>
          <p:nvPr/>
        </p:nvSpPr>
        <p:spPr>
          <a:xfrm>
            <a:off x="426530" y="224777"/>
            <a:ext cx="8290940" cy="597599"/>
          </a:xfrm>
          <a:prstGeom prst="rect">
            <a:avLst/>
          </a:prstGeom>
        </p:spPr>
        <p:txBody>
          <a:bodyPr vert="horz" wrap="square" lIns="0" tIns="12700" rIns="0" bIns="0" rtlCol="0">
            <a:spAutoFit/>
          </a:bodyPr>
          <a:lstStyle>
            <a:lvl1pPr>
              <a:defRPr sz="3200" b="0" i="0">
                <a:solidFill>
                  <a:schemeClr val="tx1"/>
                </a:solidFill>
                <a:latin typeface="Times New Roman"/>
                <a:ea typeface="+mj-ea"/>
                <a:cs typeface="Times New Roman"/>
              </a:defRPr>
            </a:lvl1pPr>
          </a:lstStyle>
          <a:p>
            <a:pPr marR="142240" algn="ctr">
              <a:spcBef>
                <a:spcPts val="100"/>
              </a:spcBef>
            </a:pPr>
            <a:r>
              <a:rPr lang="en-US" sz="3800" b="1" dirty="0">
                <a:solidFill>
                  <a:srgbClr val="FC8213"/>
                </a:solidFill>
                <a:latin typeface="Arial Nova" panose="020B0504020202020204" pitchFamily="34" charset="0"/>
              </a:rPr>
              <a:t>Radial velocity</a:t>
            </a:r>
          </a:p>
        </p:txBody>
      </p:sp>
      <p:sp>
        <p:nvSpPr>
          <p:cNvPr id="2" name="TextBox 1">
            <a:extLst>
              <a:ext uri="{FF2B5EF4-FFF2-40B4-BE49-F238E27FC236}">
                <a16:creationId xmlns:a16="http://schemas.microsoft.com/office/drawing/2014/main" id="{DE230F5D-ACF4-F8D2-8E73-1D80D2BDDC7F}"/>
              </a:ext>
            </a:extLst>
          </p:cNvPr>
          <p:cNvSpPr txBox="1"/>
          <p:nvPr/>
        </p:nvSpPr>
        <p:spPr>
          <a:xfrm>
            <a:off x="7048500" y="5614051"/>
            <a:ext cx="2362200" cy="246221"/>
          </a:xfrm>
          <a:prstGeom prst="rect">
            <a:avLst/>
          </a:prstGeom>
          <a:noFill/>
        </p:spPr>
        <p:txBody>
          <a:bodyPr wrap="square">
            <a:spAutoFit/>
          </a:bodyPr>
          <a:lstStyle/>
          <a:p>
            <a:pPr algn="ctr"/>
            <a:r>
              <a:rPr lang="en-GB" sz="1000" b="1" dirty="0">
                <a:solidFill>
                  <a:srgbClr val="FC8213"/>
                </a:solidFill>
                <a:latin typeface="Arial Nova" panose="020B0504020202020204" pitchFamily="34" charset="0"/>
              </a:rPr>
              <a:t>Credit: Hannah Wakeford</a:t>
            </a:r>
            <a:endParaRPr lang="en-GB" sz="1000" dirty="0">
              <a:solidFill>
                <a:srgbClr val="FC8213"/>
              </a:solidFill>
              <a:latin typeface="Arial Nova" panose="020B0504020202020204" pitchFamily="34" charset="0"/>
            </a:endParaRPr>
          </a:p>
        </p:txBody>
      </p:sp>
      <p:pic>
        <p:nvPicPr>
          <p:cNvPr id="3" name="Picture 2" descr="Image result for radial velocity exoplanet gif">
            <a:extLst>
              <a:ext uri="{FF2B5EF4-FFF2-40B4-BE49-F238E27FC236}">
                <a16:creationId xmlns:a16="http://schemas.microsoft.com/office/drawing/2014/main" id="{4267ED8B-E6DB-A7BE-0113-79C42CEE053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04235"/>
            <a:ext cx="6096000" cy="4434565"/>
          </a:xfrm>
          <a:prstGeom prst="rect">
            <a:avLst/>
          </a:prstGeom>
          <a:noFill/>
          <a:ln w="25400">
            <a:noFill/>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F25A30E-0EE0-FB0C-5563-5B29441734A3}"/>
                  </a:ext>
                </a:extLst>
              </p:cNvPr>
              <p:cNvSpPr txBox="1"/>
              <p:nvPr/>
            </p:nvSpPr>
            <p:spPr>
              <a:xfrm>
                <a:off x="609600" y="5155011"/>
                <a:ext cx="2001510" cy="864789"/>
              </a:xfrm>
              <a:prstGeom prst="rect">
                <a:avLst/>
              </a:prstGeom>
              <a:solidFill>
                <a:schemeClr val="tx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GB" sz="2800" b="0" i="1" smtClean="0">
                              <a:solidFill>
                                <a:srgbClr val="FC8213"/>
                              </a:solidFill>
                              <a:latin typeface="Cambria Math" panose="02040503050406030204" pitchFamily="18" charset="0"/>
                            </a:rPr>
                          </m:ctrlPr>
                        </m:sSupPr>
                        <m:e>
                          <m:r>
                            <a:rPr lang="en-GB" sz="2800" b="0" i="1" smtClean="0">
                              <a:solidFill>
                                <a:srgbClr val="FC8213"/>
                              </a:solidFill>
                              <a:latin typeface="Cambria Math" panose="02040503050406030204" pitchFamily="18" charset="0"/>
                            </a:rPr>
                            <m:t>𝑇</m:t>
                          </m:r>
                        </m:e>
                        <m:sup>
                          <m:r>
                            <a:rPr lang="en-GB" sz="2800" b="0" i="1" smtClean="0">
                              <a:solidFill>
                                <a:srgbClr val="FC8213"/>
                              </a:solidFill>
                              <a:latin typeface="Cambria Math" panose="02040503050406030204" pitchFamily="18" charset="0"/>
                            </a:rPr>
                            <m:t>2</m:t>
                          </m:r>
                        </m:sup>
                      </m:sSup>
                      <m:r>
                        <a:rPr lang="en-GB" sz="2800" b="0" i="1" smtClean="0">
                          <a:solidFill>
                            <a:srgbClr val="FC8213"/>
                          </a:solidFill>
                          <a:latin typeface="Cambria Math" panose="02040503050406030204" pitchFamily="18" charset="0"/>
                        </a:rPr>
                        <m:t>=</m:t>
                      </m:r>
                      <m:f>
                        <m:fPr>
                          <m:ctrlPr>
                            <a:rPr lang="en-GB" sz="2800" b="0" i="1" smtClean="0">
                              <a:solidFill>
                                <a:srgbClr val="FC8213"/>
                              </a:solidFill>
                              <a:latin typeface="Cambria Math" panose="02040503050406030204" pitchFamily="18" charset="0"/>
                            </a:rPr>
                          </m:ctrlPr>
                        </m:fPr>
                        <m:num>
                          <m:r>
                            <a:rPr lang="en-GB" sz="2800" b="0" i="1" smtClean="0">
                              <a:solidFill>
                                <a:srgbClr val="FC8213"/>
                              </a:solidFill>
                              <a:latin typeface="Cambria Math" panose="02040503050406030204" pitchFamily="18" charset="0"/>
                            </a:rPr>
                            <m:t>4</m:t>
                          </m:r>
                          <m:sSup>
                            <m:sSupPr>
                              <m:ctrlPr>
                                <a:rPr lang="en-GB" sz="2800" b="0" i="1" smtClean="0">
                                  <a:solidFill>
                                    <a:srgbClr val="FC8213"/>
                                  </a:solidFill>
                                  <a:latin typeface="Cambria Math" panose="02040503050406030204" pitchFamily="18" charset="0"/>
                                </a:rPr>
                              </m:ctrlPr>
                            </m:sSupPr>
                            <m:e>
                              <m:r>
                                <a:rPr lang="en-GB" sz="2800" b="0" i="1" smtClean="0">
                                  <a:solidFill>
                                    <a:srgbClr val="FC8213"/>
                                  </a:solidFill>
                                  <a:latin typeface="Cambria Math" panose="02040503050406030204" pitchFamily="18" charset="0"/>
                                  <a:ea typeface="Cambria Math" panose="02040503050406030204" pitchFamily="18" charset="0"/>
                                </a:rPr>
                                <m:t>𝜋</m:t>
                              </m:r>
                            </m:e>
                            <m:sup>
                              <m:r>
                                <a:rPr lang="en-GB" sz="2800" b="0" i="1" smtClean="0">
                                  <a:solidFill>
                                    <a:srgbClr val="FC8213"/>
                                  </a:solidFill>
                                  <a:latin typeface="Cambria Math" panose="02040503050406030204" pitchFamily="18" charset="0"/>
                                </a:rPr>
                                <m:t>2</m:t>
                              </m:r>
                            </m:sup>
                          </m:sSup>
                        </m:num>
                        <m:den>
                          <m:r>
                            <a:rPr lang="en-GB" sz="2800" b="0" i="1" smtClean="0">
                              <a:solidFill>
                                <a:srgbClr val="FC8213"/>
                              </a:solidFill>
                              <a:latin typeface="Cambria Math" panose="02040503050406030204" pitchFamily="18" charset="0"/>
                            </a:rPr>
                            <m:t>𝐺𝑀</m:t>
                          </m:r>
                        </m:den>
                      </m:f>
                      <m:sSup>
                        <m:sSupPr>
                          <m:ctrlPr>
                            <a:rPr lang="en-GB" sz="2800" b="0" i="1" smtClean="0">
                              <a:solidFill>
                                <a:srgbClr val="FC8213"/>
                              </a:solidFill>
                              <a:latin typeface="Cambria Math" panose="02040503050406030204" pitchFamily="18" charset="0"/>
                            </a:rPr>
                          </m:ctrlPr>
                        </m:sSupPr>
                        <m:e>
                          <m:r>
                            <a:rPr lang="en-GB" sz="2800" b="0" i="1" smtClean="0">
                              <a:solidFill>
                                <a:srgbClr val="FC8213"/>
                              </a:solidFill>
                              <a:latin typeface="Cambria Math" panose="02040503050406030204" pitchFamily="18" charset="0"/>
                            </a:rPr>
                            <m:t>𝑎</m:t>
                          </m:r>
                        </m:e>
                        <m:sup>
                          <m:r>
                            <a:rPr lang="en-GB" sz="2800" b="0" i="1" smtClean="0">
                              <a:solidFill>
                                <a:srgbClr val="FC8213"/>
                              </a:solidFill>
                              <a:latin typeface="Cambria Math" panose="02040503050406030204" pitchFamily="18" charset="0"/>
                            </a:rPr>
                            <m:t>3</m:t>
                          </m:r>
                        </m:sup>
                      </m:sSup>
                    </m:oMath>
                  </m:oMathPara>
                </a14:m>
                <a:endParaRPr lang="en-GB" sz="2800" dirty="0">
                  <a:solidFill>
                    <a:srgbClr val="FC8213"/>
                  </a:solidFill>
                </a:endParaRPr>
              </a:p>
            </p:txBody>
          </p:sp>
        </mc:Choice>
        <mc:Fallback>
          <p:sp>
            <p:nvSpPr>
              <p:cNvPr id="9" name="TextBox 8">
                <a:extLst>
                  <a:ext uri="{FF2B5EF4-FFF2-40B4-BE49-F238E27FC236}">
                    <a16:creationId xmlns:a16="http://schemas.microsoft.com/office/drawing/2014/main" id="{3F25A30E-0EE0-FB0C-5563-5B29441734A3}"/>
                  </a:ext>
                </a:extLst>
              </p:cNvPr>
              <p:cNvSpPr txBox="1">
                <a:spLocks noRot="1" noChangeAspect="1" noMove="1" noResize="1" noEditPoints="1" noAdjustHandles="1" noChangeArrowheads="1" noChangeShapeType="1" noTextEdit="1"/>
              </p:cNvSpPr>
              <p:nvPr/>
            </p:nvSpPr>
            <p:spPr>
              <a:xfrm>
                <a:off x="609600" y="5155011"/>
                <a:ext cx="2001510" cy="864789"/>
              </a:xfrm>
              <a:prstGeom prst="rect">
                <a:avLst/>
              </a:prstGeom>
              <a:blipFill>
                <a:blip r:embed="rId3"/>
                <a:stretch>
                  <a:fillRect/>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89FDCDD4-9811-E0A4-C16B-C73D5C331B49}"/>
              </a:ext>
            </a:extLst>
          </p:cNvPr>
          <p:cNvSpPr txBox="1"/>
          <p:nvPr/>
        </p:nvSpPr>
        <p:spPr>
          <a:xfrm>
            <a:off x="457200" y="4835863"/>
            <a:ext cx="2362200" cy="276999"/>
          </a:xfrm>
          <a:prstGeom prst="rect">
            <a:avLst/>
          </a:prstGeom>
          <a:noFill/>
        </p:spPr>
        <p:txBody>
          <a:bodyPr wrap="square">
            <a:spAutoFit/>
          </a:bodyPr>
          <a:lstStyle/>
          <a:p>
            <a:pPr algn="ctr"/>
            <a:r>
              <a:rPr lang="en-GB" sz="1200" b="1" u="sng" dirty="0">
                <a:solidFill>
                  <a:srgbClr val="FC8213"/>
                </a:solidFill>
                <a:latin typeface="Arial Nova" panose="020B0504020202020204" pitchFamily="34" charset="0"/>
              </a:rPr>
              <a:t>Kepler’s 3</a:t>
            </a:r>
            <a:r>
              <a:rPr lang="en-GB" sz="1200" b="1" u="sng" baseline="30000" dirty="0">
                <a:solidFill>
                  <a:srgbClr val="FC8213"/>
                </a:solidFill>
                <a:latin typeface="Arial Nova" panose="020B0504020202020204" pitchFamily="34" charset="0"/>
              </a:rPr>
              <a:t>rd</a:t>
            </a:r>
            <a:r>
              <a:rPr lang="en-GB" sz="1200" b="1" u="sng" dirty="0">
                <a:solidFill>
                  <a:srgbClr val="FC8213"/>
                </a:solidFill>
                <a:latin typeface="Arial Nova" panose="020B0504020202020204" pitchFamily="34" charset="0"/>
              </a:rPr>
              <a:t> Law</a:t>
            </a:r>
            <a:endParaRPr lang="en-GB" sz="1200" u="sng"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136894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286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Radial velocity</a:t>
            </a:r>
            <a:endParaRPr sz="3800" b="1" dirty="0">
              <a:solidFill>
                <a:srgbClr val="FC8213"/>
              </a:solidFill>
              <a:latin typeface="Arial Nova" panose="020B0504020202020204" pitchFamily="34" charset="0"/>
            </a:endParaRPr>
          </a:p>
        </p:txBody>
      </p:sp>
      <p:sp>
        <p:nvSpPr>
          <p:cNvPr id="22" name="TextBox 21">
            <a:extLst>
              <a:ext uri="{FF2B5EF4-FFF2-40B4-BE49-F238E27FC236}">
                <a16:creationId xmlns:a16="http://schemas.microsoft.com/office/drawing/2014/main" id="{E208A608-8A57-97FC-1971-C508464D445B}"/>
              </a:ext>
            </a:extLst>
          </p:cNvPr>
          <p:cNvSpPr txBox="1"/>
          <p:nvPr/>
        </p:nvSpPr>
        <p:spPr>
          <a:xfrm>
            <a:off x="304800" y="7848600"/>
            <a:ext cx="4303102" cy="2108269"/>
          </a:xfrm>
          <a:prstGeom prst="rect">
            <a:avLst/>
          </a:prstGeom>
          <a:noFill/>
        </p:spPr>
        <p:txBody>
          <a:bodyPr wrap="square">
            <a:spAutoFit/>
          </a:bodyPr>
          <a:lstStyle/>
          <a:p>
            <a:pPr algn="ctr"/>
            <a:endParaRPr lang="en-GB" altLang="en-US" b="1" dirty="0">
              <a:solidFill>
                <a:srgbClr val="FC8213"/>
              </a:solidFill>
              <a:latin typeface="Arial Nova" panose="020B0504020202020204" pitchFamily="34" charset="0"/>
            </a:endParaRPr>
          </a:p>
          <a:p>
            <a:pPr algn="ctr"/>
            <a:r>
              <a:rPr lang="en-GB" altLang="en-US" b="1" u="sng" dirty="0">
                <a:solidFill>
                  <a:srgbClr val="FC8213"/>
                </a:solidFill>
                <a:latin typeface="Arial Nova" panose="020B0504020202020204" pitchFamily="34" charset="0"/>
              </a:rPr>
              <a:t>Plausible metabolisms:</a:t>
            </a:r>
          </a:p>
          <a:p>
            <a:pPr algn="ctr"/>
            <a:endParaRPr lang="en-GB" b="1" dirty="0">
              <a:solidFill>
                <a:srgbClr val="FC8213"/>
              </a:solidFill>
              <a:latin typeface="Arial Nova" panose="020B0504020202020204" pitchFamily="34" charset="0"/>
            </a:endParaRPr>
          </a:p>
          <a:p>
            <a:pPr algn="ctr"/>
            <a:r>
              <a:rPr lang="en-GB" altLang="en-US" sz="1800" dirty="0">
                <a:solidFill>
                  <a:srgbClr val="FC8213"/>
                </a:solidFill>
                <a:latin typeface="Arial Nova" panose="020B0504020202020204" pitchFamily="34" charset="0"/>
              </a:rPr>
              <a:t>4H</a:t>
            </a:r>
            <a:r>
              <a:rPr lang="en-GB" altLang="en-US" sz="1800" baseline="-25000" dirty="0">
                <a:solidFill>
                  <a:srgbClr val="FC8213"/>
                </a:solidFill>
                <a:latin typeface="Arial Nova" panose="020B0504020202020204" pitchFamily="34" charset="0"/>
              </a:rPr>
              <a:t>2</a:t>
            </a:r>
            <a:r>
              <a:rPr lang="en-GB" altLang="en-US" sz="1800" dirty="0">
                <a:solidFill>
                  <a:srgbClr val="FC8213"/>
                </a:solidFill>
                <a:latin typeface="Arial Nova" panose="020B0504020202020204" pitchFamily="34" charset="0"/>
              </a:rPr>
              <a:t> + CO</a:t>
            </a:r>
            <a:r>
              <a:rPr lang="en-GB" altLang="en-US" sz="1800" baseline="-25000" dirty="0">
                <a:solidFill>
                  <a:srgbClr val="FC8213"/>
                </a:solidFill>
                <a:latin typeface="Arial Nova" panose="020B0504020202020204" pitchFamily="34" charset="0"/>
              </a:rPr>
              <a:t>2 </a:t>
            </a:r>
            <a:r>
              <a:rPr lang="en-GB" altLang="en-US" sz="1800" dirty="0">
                <a:solidFill>
                  <a:srgbClr val="FC8213"/>
                </a:solidFill>
                <a:latin typeface="Arial Nova" panose="020B0504020202020204" pitchFamily="34" charset="0"/>
              </a:rPr>
              <a:t>→ CH</a:t>
            </a:r>
            <a:r>
              <a:rPr lang="en-GB" altLang="en-US" sz="1800" baseline="-25000" dirty="0">
                <a:solidFill>
                  <a:srgbClr val="FC8213"/>
                </a:solidFill>
                <a:latin typeface="Arial Nova" panose="020B0504020202020204" pitchFamily="34" charset="0"/>
              </a:rPr>
              <a:t>4</a:t>
            </a:r>
            <a:r>
              <a:rPr lang="en-GB" altLang="en-US" sz="1800" dirty="0">
                <a:solidFill>
                  <a:srgbClr val="FC8213"/>
                </a:solidFill>
                <a:latin typeface="Arial Nova" panose="020B0504020202020204" pitchFamily="34" charset="0"/>
              </a:rPr>
              <a:t> + 2H</a:t>
            </a:r>
            <a:r>
              <a:rPr lang="en-GB" altLang="en-US" sz="1800" baseline="-25000" dirty="0">
                <a:solidFill>
                  <a:srgbClr val="FC8213"/>
                </a:solidFill>
                <a:latin typeface="Arial Nova" panose="020B0504020202020204" pitchFamily="34" charset="0"/>
              </a:rPr>
              <a:t>2</a:t>
            </a:r>
            <a:r>
              <a:rPr lang="en-GB" altLang="en-US" sz="1800" dirty="0">
                <a:solidFill>
                  <a:srgbClr val="FC8213"/>
                </a:solidFill>
                <a:latin typeface="Arial Nova" panose="020B0504020202020204" pitchFamily="34" charset="0"/>
              </a:rPr>
              <a:t>O</a:t>
            </a:r>
          </a:p>
          <a:p>
            <a:pPr algn="ctr"/>
            <a:r>
              <a:rPr lang="en-GB" altLang="en-US" sz="1100" dirty="0">
                <a:solidFill>
                  <a:srgbClr val="FC8213"/>
                </a:solidFill>
                <a:latin typeface="Arial Nova" panose="020B0504020202020204" pitchFamily="34" charset="0"/>
              </a:rPr>
              <a:t>(methanogenesis)</a:t>
            </a:r>
          </a:p>
          <a:p>
            <a:pPr algn="ctr"/>
            <a:endParaRPr lang="en-GB" altLang="en-US" dirty="0">
              <a:solidFill>
                <a:srgbClr val="FC8213"/>
              </a:solidFill>
              <a:latin typeface="Arial Nova" panose="020B0504020202020204" pitchFamily="34" charset="0"/>
            </a:endParaRPr>
          </a:p>
          <a:p>
            <a:pPr algn="ctr"/>
            <a:r>
              <a:rPr lang="en-GB" altLang="en-US" sz="1800" dirty="0">
                <a:solidFill>
                  <a:srgbClr val="FC8213"/>
                </a:solidFill>
                <a:latin typeface="Arial Nova" panose="020B0504020202020204" pitchFamily="34" charset="0"/>
              </a:rPr>
              <a:t>4H</a:t>
            </a:r>
            <a:r>
              <a:rPr lang="en-GB" altLang="en-US" sz="1800" baseline="-25000" dirty="0">
                <a:solidFill>
                  <a:srgbClr val="FC8213"/>
                </a:solidFill>
                <a:latin typeface="Arial Nova" panose="020B0504020202020204" pitchFamily="34" charset="0"/>
              </a:rPr>
              <a:t>2</a:t>
            </a:r>
            <a:r>
              <a:rPr lang="en-GB" altLang="en-US" sz="1800" dirty="0">
                <a:solidFill>
                  <a:srgbClr val="FC8213"/>
                </a:solidFill>
                <a:latin typeface="Arial Nova" panose="020B0504020202020204" pitchFamily="34" charset="0"/>
              </a:rPr>
              <a:t> + 2CO</a:t>
            </a:r>
            <a:r>
              <a:rPr lang="en-GB" altLang="en-US" sz="1800" baseline="-25000" dirty="0">
                <a:solidFill>
                  <a:srgbClr val="FC8213"/>
                </a:solidFill>
                <a:latin typeface="Arial Nova" panose="020B0504020202020204" pitchFamily="34" charset="0"/>
              </a:rPr>
              <a:t>2</a:t>
            </a:r>
            <a:r>
              <a:rPr lang="en-GB" altLang="en-US" sz="1800" dirty="0">
                <a:solidFill>
                  <a:srgbClr val="FC8213"/>
                </a:solidFill>
                <a:latin typeface="Arial Nova" panose="020B0504020202020204" pitchFamily="34" charset="0"/>
              </a:rPr>
              <a:t> → CH</a:t>
            </a:r>
            <a:r>
              <a:rPr lang="en-GB" altLang="en-US" sz="1800" baseline="-25000" dirty="0">
                <a:solidFill>
                  <a:srgbClr val="FC8213"/>
                </a:solidFill>
                <a:latin typeface="Arial Nova" panose="020B0504020202020204" pitchFamily="34" charset="0"/>
              </a:rPr>
              <a:t>3</a:t>
            </a:r>
            <a:r>
              <a:rPr lang="en-GB" altLang="en-US" sz="1800" dirty="0">
                <a:solidFill>
                  <a:srgbClr val="FC8213"/>
                </a:solidFill>
                <a:latin typeface="Arial Nova" panose="020B0504020202020204" pitchFamily="34" charset="0"/>
              </a:rPr>
              <a:t>COOH + 2H</a:t>
            </a:r>
            <a:r>
              <a:rPr lang="en-GB" altLang="en-US" sz="1800" baseline="-25000" dirty="0">
                <a:solidFill>
                  <a:srgbClr val="FC8213"/>
                </a:solidFill>
                <a:latin typeface="Arial Nova" panose="020B0504020202020204" pitchFamily="34" charset="0"/>
              </a:rPr>
              <a:t>2</a:t>
            </a:r>
            <a:r>
              <a:rPr lang="en-GB" altLang="en-US" sz="1800" dirty="0">
                <a:solidFill>
                  <a:srgbClr val="FC8213"/>
                </a:solidFill>
                <a:latin typeface="Arial Nova" panose="020B0504020202020204" pitchFamily="34" charset="0"/>
              </a:rPr>
              <a:t>O</a:t>
            </a:r>
          </a:p>
          <a:p>
            <a:pPr algn="ctr"/>
            <a:r>
              <a:rPr lang="en-GB" sz="1200" dirty="0">
                <a:solidFill>
                  <a:srgbClr val="FC8213"/>
                </a:solidFill>
                <a:latin typeface="Arial Nova" panose="020B0504020202020204" pitchFamily="34" charset="0"/>
              </a:rPr>
              <a:t>(acetogenesis)</a:t>
            </a:r>
          </a:p>
        </p:txBody>
      </p:sp>
      <p:pic>
        <p:nvPicPr>
          <p:cNvPr id="4" name="Picture 4" descr="The radial velocity curve of the Sun, as it would be seen by an alien astronomer. ">
            <a:extLst>
              <a:ext uri="{FF2B5EF4-FFF2-40B4-BE49-F238E27FC236}">
                <a16:creationId xmlns:a16="http://schemas.microsoft.com/office/drawing/2014/main" id="{2D09324A-3A18-98E8-3F31-AD9C2A358F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227240"/>
            <a:ext cx="3167063" cy="2541588"/>
          </a:xfrm>
          <a:prstGeom prst="rect">
            <a:avLst/>
          </a:prstGeom>
          <a:noFill/>
          <a:ln w="25400">
            <a:solidFill>
              <a:srgbClr val="FC8213"/>
            </a:solidFill>
            <a:miter lim="800000"/>
            <a:headEnd/>
            <a:tailEnd/>
          </a:ln>
          <a:extLst>
            <a:ext uri="{909E8E84-426E-40DD-AFC4-6F175D3DCCD1}">
              <a14:hiddenFill xmlns:a14="http://schemas.microsoft.com/office/drawing/2010/main">
                <a:solidFill>
                  <a:srgbClr val="FFFFFF"/>
                </a:solidFill>
              </a14:hiddenFill>
            </a:ext>
          </a:extLst>
        </p:spPr>
      </p:pic>
      <p:grpSp>
        <p:nvGrpSpPr>
          <p:cNvPr id="5" name="Group 12" descr="A sketch of the 47 UMa planets, relative to the planetary orbits in our own Solar System ">
            <a:extLst>
              <a:ext uri="{FF2B5EF4-FFF2-40B4-BE49-F238E27FC236}">
                <a16:creationId xmlns:a16="http://schemas.microsoft.com/office/drawing/2014/main" id="{3ECBD24F-804E-BCFF-AB7E-E6F2F2496425}"/>
              </a:ext>
            </a:extLst>
          </p:cNvPr>
          <p:cNvGrpSpPr>
            <a:grpSpLocks/>
          </p:cNvGrpSpPr>
          <p:nvPr/>
        </p:nvGrpSpPr>
        <p:grpSpPr bwMode="auto">
          <a:xfrm>
            <a:off x="6878874" y="1441450"/>
            <a:ext cx="2133600" cy="2139950"/>
            <a:chOff x="6299200" y="158750"/>
            <a:chExt cx="2692400" cy="2698750"/>
          </a:xfrm>
        </p:grpSpPr>
        <p:pic>
          <p:nvPicPr>
            <p:cNvPr id="6" name="Picture 5" descr="A sketch of the 47 UMa planets, relative to the planetary orbits in our own Solar System ">
              <a:extLst>
                <a:ext uri="{FF2B5EF4-FFF2-40B4-BE49-F238E27FC236}">
                  <a16:creationId xmlns:a16="http://schemas.microsoft.com/office/drawing/2014/main" id="{F967B050-E55B-7FF3-02EB-99320F8CA8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99200" y="158750"/>
              <a:ext cx="269240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788DE99-2591-D5AA-EED3-86B58FC45952}"/>
                </a:ext>
              </a:extLst>
            </p:cNvPr>
            <p:cNvSpPr/>
            <p:nvPr/>
          </p:nvSpPr>
          <p:spPr>
            <a:xfrm>
              <a:off x="7885793" y="2747387"/>
              <a:ext cx="953558" cy="720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grpSp>
        <p:nvGrpSpPr>
          <p:cNvPr id="8" name="Group 1" descr="The radial velocity curve of 47 Ursa Majoris,">
            <a:extLst>
              <a:ext uri="{FF2B5EF4-FFF2-40B4-BE49-F238E27FC236}">
                <a16:creationId xmlns:a16="http://schemas.microsoft.com/office/drawing/2014/main" id="{C2A4E517-EF25-6F2C-08B4-05606ED2C3C3}"/>
              </a:ext>
            </a:extLst>
          </p:cNvPr>
          <p:cNvGrpSpPr>
            <a:grpSpLocks/>
          </p:cNvGrpSpPr>
          <p:nvPr/>
        </p:nvGrpSpPr>
        <p:grpSpPr bwMode="auto">
          <a:xfrm>
            <a:off x="3611129" y="1246607"/>
            <a:ext cx="3103563" cy="2482850"/>
            <a:chOff x="5749129" y="-12156"/>
            <a:chExt cx="3166271" cy="2533016"/>
          </a:xfrm>
        </p:grpSpPr>
        <p:pic>
          <p:nvPicPr>
            <p:cNvPr id="9" name="Picture 6" descr="The radial velocity curve of 47 Ursa Majoris,">
              <a:extLst>
                <a:ext uri="{FF2B5EF4-FFF2-40B4-BE49-F238E27FC236}">
                  <a16:creationId xmlns:a16="http://schemas.microsoft.com/office/drawing/2014/main" id="{AC3E8DFF-52A2-F07F-2846-0B2F383415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9129" y="-12156"/>
              <a:ext cx="3166271" cy="2533016"/>
            </a:xfrm>
            <a:prstGeom prst="rect">
              <a:avLst/>
            </a:prstGeom>
            <a:noFill/>
            <a:ln w="25400">
              <a:solidFill>
                <a:srgbClr val="FC8213"/>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7">
              <a:extLst>
                <a:ext uri="{FF2B5EF4-FFF2-40B4-BE49-F238E27FC236}">
                  <a16:creationId xmlns:a16="http://schemas.microsoft.com/office/drawing/2014/main" id="{998782C9-38B7-AEC0-91E2-7D0696F8AD6E}"/>
                </a:ext>
              </a:extLst>
            </p:cNvPr>
            <p:cNvSpPr>
              <a:spLocks noChangeArrowheads="1"/>
            </p:cNvSpPr>
            <p:nvPr/>
          </p:nvSpPr>
          <p:spPr bwMode="auto">
            <a:xfrm>
              <a:off x="8346928" y="1887605"/>
              <a:ext cx="351448" cy="210545"/>
            </a:xfrm>
            <a:prstGeom prst="rect">
              <a:avLst/>
            </a:prstGeom>
            <a:solidFill>
              <a:srgbClr val="F9A5ED"/>
            </a:solidFill>
            <a:ln w="25400">
              <a:solidFill>
                <a:srgbClr val="FC8213"/>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defRPr/>
              </a:pPr>
              <a:r>
                <a:rPr lang="en-GB" altLang="en-US" sz="554" b="1" dirty="0"/>
                <a:t>BACK TO</a:t>
              </a:r>
            </a:p>
            <a:p>
              <a:pPr algn="ctr" eaLnBrk="1" hangingPunct="1">
                <a:spcBef>
                  <a:spcPct val="0"/>
                </a:spcBef>
                <a:buFontTx/>
                <a:buNone/>
                <a:defRPr/>
              </a:pPr>
              <a:r>
                <a:rPr lang="en-GB" altLang="en-US" sz="554" b="1" dirty="0"/>
                <a:t>TEXT</a:t>
              </a:r>
            </a:p>
          </p:txBody>
        </p:sp>
      </p:grpSp>
      <p:pic>
        <p:nvPicPr>
          <p:cNvPr id="12" name="Picture 2" descr="Comparison of Proxima Centauri system with the Solar System">
            <a:extLst>
              <a:ext uri="{FF2B5EF4-FFF2-40B4-BE49-F238E27FC236}">
                <a16:creationId xmlns:a16="http://schemas.microsoft.com/office/drawing/2014/main" id="{8B9BFB79-D51F-33B1-D16B-EA847BCC42F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4379403"/>
            <a:ext cx="251618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RV curve for Proxima Centauri. ">
            <a:extLst>
              <a:ext uri="{FF2B5EF4-FFF2-40B4-BE49-F238E27FC236}">
                <a16:creationId xmlns:a16="http://schemas.microsoft.com/office/drawing/2014/main" id="{3D31E4DD-12C8-8DAE-A092-F8E27299C7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8793" y="4144962"/>
            <a:ext cx="2708275" cy="2560638"/>
          </a:xfrm>
          <a:prstGeom prst="rect">
            <a:avLst/>
          </a:prstGeom>
          <a:noFill/>
          <a:ln w="25400">
            <a:solidFill>
              <a:srgbClr val="FC8213"/>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1DFB5CE-E0DE-0D09-2AAE-B3CB4DFA761F}"/>
                  </a:ext>
                </a:extLst>
              </p:cNvPr>
              <p:cNvSpPr txBox="1"/>
              <p:nvPr/>
            </p:nvSpPr>
            <p:spPr>
              <a:xfrm>
                <a:off x="252176" y="5046403"/>
                <a:ext cx="3325526" cy="764761"/>
              </a:xfrm>
              <a:prstGeom prst="rect">
                <a:avLst/>
              </a:prstGeom>
              <a:solidFill>
                <a:schemeClr val="tx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000" b="0" i="1" smtClean="0">
                          <a:solidFill>
                            <a:srgbClr val="FC8213"/>
                          </a:solidFill>
                          <a:latin typeface="Cambria Math" panose="02040503050406030204" pitchFamily="18" charset="0"/>
                        </a:rPr>
                        <m:t>𝑉</m:t>
                      </m:r>
                      <m:r>
                        <a:rPr lang="en-GB" sz="2000" b="0" i="1" smtClean="0">
                          <a:solidFill>
                            <a:srgbClr val="FC8213"/>
                          </a:solidFill>
                          <a:latin typeface="Cambria Math" panose="02040503050406030204" pitchFamily="18" charset="0"/>
                        </a:rPr>
                        <m:t>=</m:t>
                      </m:r>
                      <m:sSup>
                        <m:sSupPr>
                          <m:ctrlPr>
                            <a:rPr lang="en-GB" sz="2000" b="0" i="1" smtClean="0">
                              <a:solidFill>
                                <a:srgbClr val="FC8213"/>
                              </a:solidFill>
                              <a:latin typeface="Cambria Math" panose="02040503050406030204" pitchFamily="18" charset="0"/>
                            </a:rPr>
                          </m:ctrlPr>
                        </m:sSupPr>
                        <m:e>
                          <m:d>
                            <m:dPr>
                              <m:ctrlPr>
                                <a:rPr lang="en-GB" sz="2000" b="0" i="1" smtClean="0">
                                  <a:solidFill>
                                    <a:srgbClr val="FC8213"/>
                                  </a:solidFill>
                                  <a:latin typeface="Cambria Math" panose="02040503050406030204" pitchFamily="18" charset="0"/>
                                </a:rPr>
                              </m:ctrlPr>
                            </m:dPr>
                            <m:e>
                              <m:f>
                                <m:fPr>
                                  <m:ctrlPr>
                                    <a:rPr lang="en-GB" sz="2000" b="0" i="1" smtClean="0">
                                      <a:solidFill>
                                        <a:srgbClr val="FC8213"/>
                                      </a:solidFill>
                                      <a:latin typeface="Cambria Math" panose="02040503050406030204" pitchFamily="18" charset="0"/>
                                    </a:rPr>
                                  </m:ctrlPr>
                                </m:fPr>
                                <m:num>
                                  <m:r>
                                    <a:rPr lang="en-GB" sz="2000" b="0" i="1" smtClean="0">
                                      <a:solidFill>
                                        <a:srgbClr val="FC8213"/>
                                      </a:solidFill>
                                      <a:latin typeface="Cambria Math" panose="02040503050406030204" pitchFamily="18" charset="0"/>
                                    </a:rPr>
                                    <m:t>2</m:t>
                                  </m:r>
                                  <m:r>
                                    <a:rPr lang="en-GB" sz="2000" b="0" i="1" smtClean="0">
                                      <a:solidFill>
                                        <a:srgbClr val="FC8213"/>
                                      </a:solidFill>
                                      <a:latin typeface="Cambria Math" panose="02040503050406030204" pitchFamily="18" charset="0"/>
                                      <a:ea typeface="Cambria Math" panose="02040503050406030204" pitchFamily="18" charset="0"/>
                                    </a:rPr>
                                    <m:t>𝜋</m:t>
                                  </m:r>
                                  <m:r>
                                    <a:rPr lang="en-GB" sz="2000" b="0" i="1" smtClean="0">
                                      <a:solidFill>
                                        <a:srgbClr val="FC8213"/>
                                      </a:solidFill>
                                      <a:latin typeface="Cambria Math" panose="02040503050406030204" pitchFamily="18" charset="0"/>
                                      <a:ea typeface="Cambria Math" panose="02040503050406030204" pitchFamily="18" charset="0"/>
                                    </a:rPr>
                                    <m:t>𝐺</m:t>
                                  </m:r>
                                </m:num>
                                <m:den>
                                  <m:r>
                                    <a:rPr lang="en-GB" sz="2000" b="0" i="1" smtClean="0">
                                      <a:solidFill>
                                        <a:srgbClr val="FC8213"/>
                                      </a:solidFill>
                                      <a:latin typeface="Cambria Math" panose="02040503050406030204" pitchFamily="18" charset="0"/>
                                    </a:rPr>
                                    <m:t>𝑇</m:t>
                                  </m:r>
                                </m:den>
                              </m:f>
                            </m:e>
                          </m:d>
                        </m:e>
                        <m:sup>
                          <m:r>
                            <a:rPr lang="en-GB" sz="2000" b="0" i="1" smtClean="0">
                              <a:solidFill>
                                <a:srgbClr val="FC8213"/>
                              </a:solidFill>
                              <a:latin typeface="Cambria Math" panose="02040503050406030204" pitchFamily="18" charset="0"/>
                            </a:rPr>
                            <m:t>1/3</m:t>
                          </m:r>
                        </m:sup>
                      </m:sSup>
                      <m:sSup>
                        <m:sSupPr>
                          <m:ctrlPr>
                            <a:rPr lang="en-GB" sz="2000" b="0" i="1" smtClean="0">
                              <a:solidFill>
                                <a:srgbClr val="FC8213"/>
                              </a:solidFill>
                              <a:latin typeface="Cambria Math" panose="02040503050406030204" pitchFamily="18" charset="0"/>
                            </a:rPr>
                          </m:ctrlPr>
                        </m:sSupPr>
                        <m:e>
                          <m:sSub>
                            <m:sSubPr>
                              <m:ctrlPr>
                                <a:rPr lang="en-GB" sz="2000" b="0" i="1" smtClean="0">
                                  <a:solidFill>
                                    <a:srgbClr val="FC8213"/>
                                  </a:solidFill>
                                  <a:latin typeface="Cambria Math" panose="02040503050406030204" pitchFamily="18" charset="0"/>
                                </a:rPr>
                              </m:ctrlPr>
                            </m:sSubPr>
                            <m:e>
                              <m:r>
                                <a:rPr lang="en-GB" sz="2000" b="0" i="1" smtClean="0">
                                  <a:solidFill>
                                    <a:srgbClr val="FC8213"/>
                                  </a:solidFill>
                                  <a:latin typeface="Cambria Math" panose="02040503050406030204" pitchFamily="18" charset="0"/>
                                </a:rPr>
                                <m:t>𝑚</m:t>
                              </m:r>
                            </m:e>
                            <m:sub>
                              <m:r>
                                <a:rPr lang="en-GB" sz="2000" b="0" i="1" smtClean="0">
                                  <a:solidFill>
                                    <a:srgbClr val="FC8213"/>
                                  </a:solidFill>
                                  <a:latin typeface="Cambria Math" panose="02040503050406030204" pitchFamily="18" charset="0"/>
                                </a:rPr>
                                <m:t>𝑝</m:t>
                              </m:r>
                            </m:sub>
                          </m:sSub>
                          <m:r>
                            <m:rPr>
                              <m:sty m:val="p"/>
                            </m:rPr>
                            <a:rPr lang="en-GB" sz="2000" b="0" i="0" smtClean="0">
                              <a:solidFill>
                                <a:srgbClr val="FC8213"/>
                              </a:solidFill>
                              <a:latin typeface="Cambria Math" panose="02040503050406030204" pitchFamily="18" charset="0"/>
                            </a:rPr>
                            <m:t>sin</m:t>
                          </m:r>
                          <m:r>
                            <a:rPr lang="en-GB" sz="2000" b="0" i="0" smtClean="0">
                              <a:solidFill>
                                <a:srgbClr val="FC8213"/>
                              </a:solidFill>
                              <a:latin typeface="Cambria Math" panose="02040503050406030204" pitchFamily="18" charset="0"/>
                            </a:rPr>
                            <m:t> </m:t>
                          </m:r>
                          <m:r>
                            <a:rPr lang="en-GB" sz="2000" b="0" i="1" smtClean="0">
                              <a:solidFill>
                                <a:srgbClr val="FC8213"/>
                              </a:solidFill>
                              <a:latin typeface="Cambria Math" panose="02040503050406030204" pitchFamily="18" charset="0"/>
                            </a:rPr>
                            <m:t>𝑖</m:t>
                          </m:r>
                          <m:r>
                            <a:rPr lang="en-GB" sz="2000" b="0" i="0" smtClean="0">
                              <a:solidFill>
                                <a:srgbClr val="FC8213"/>
                              </a:solidFill>
                              <a:latin typeface="Cambria Math" panose="02040503050406030204" pitchFamily="18" charset="0"/>
                            </a:rPr>
                            <m:t> </m:t>
                          </m:r>
                          <m:sSub>
                            <m:sSubPr>
                              <m:ctrlPr>
                                <a:rPr lang="en-GB" sz="2000" b="0" i="1" smtClean="0">
                                  <a:solidFill>
                                    <a:srgbClr val="FC8213"/>
                                  </a:solidFill>
                                  <a:latin typeface="Cambria Math" panose="02040503050406030204" pitchFamily="18" charset="0"/>
                                </a:rPr>
                              </m:ctrlPr>
                            </m:sSubPr>
                            <m:e>
                              <m:r>
                                <a:rPr lang="en-GB" sz="2000" b="0" i="1" smtClean="0">
                                  <a:solidFill>
                                    <a:srgbClr val="FC8213"/>
                                  </a:solidFill>
                                  <a:latin typeface="Cambria Math" panose="02040503050406030204" pitchFamily="18" charset="0"/>
                                </a:rPr>
                                <m:t>𝑀</m:t>
                              </m:r>
                            </m:e>
                            <m:sub>
                              <m:r>
                                <a:rPr lang="en-GB" sz="2000" b="0" i="1" smtClean="0">
                                  <a:solidFill>
                                    <a:srgbClr val="FC8213"/>
                                  </a:solidFill>
                                  <a:latin typeface="Cambria Math" panose="02040503050406030204" pitchFamily="18" charset="0"/>
                                </a:rPr>
                                <m:t>∗</m:t>
                              </m:r>
                            </m:sub>
                          </m:sSub>
                        </m:e>
                        <m:sup>
                          <m:r>
                            <a:rPr lang="en-GB" sz="2000" b="0" i="1" smtClean="0">
                              <a:solidFill>
                                <a:srgbClr val="FC8213"/>
                              </a:solidFill>
                              <a:latin typeface="Cambria Math" panose="02040503050406030204" pitchFamily="18" charset="0"/>
                            </a:rPr>
                            <m:t>−2/3</m:t>
                          </m:r>
                        </m:sup>
                      </m:sSup>
                    </m:oMath>
                  </m:oMathPara>
                </a14:m>
                <a:endParaRPr lang="en-GB" sz="2000" dirty="0">
                  <a:solidFill>
                    <a:srgbClr val="FC8213"/>
                  </a:solidFill>
                </a:endParaRPr>
              </a:p>
            </p:txBody>
          </p:sp>
        </mc:Choice>
        <mc:Fallback>
          <p:sp>
            <p:nvSpPr>
              <p:cNvPr id="3" name="TextBox 2">
                <a:extLst>
                  <a:ext uri="{FF2B5EF4-FFF2-40B4-BE49-F238E27FC236}">
                    <a16:creationId xmlns:a16="http://schemas.microsoft.com/office/drawing/2014/main" id="{11DFB5CE-E0DE-0D09-2AAE-B3CB4DFA761F}"/>
                  </a:ext>
                </a:extLst>
              </p:cNvPr>
              <p:cNvSpPr txBox="1">
                <a:spLocks noRot="1" noChangeAspect="1" noMove="1" noResize="1" noEditPoints="1" noAdjustHandles="1" noChangeArrowheads="1" noChangeShapeType="1" noTextEdit="1"/>
              </p:cNvSpPr>
              <p:nvPr/>
            </p:nvSpPr>
            <p:spPr>
              <a:xfrm>
                <a:off x="252176" y="5046403"/>
                <a:ext cx="3325526" cy="764761"/>
              </a:xfrm>
              <a:prstGeom prst="rect">
                <a:avLst/>
              </a:prstGeom>
              <a:blipFill>
                <a:blip r:embed="rId7"/>
                <a:stretch>
                  <a:fillRect/>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9222222E-7386-1330-D9B7-38F34522D70F}"/>
              </a:ext>
            </a:extLst>
          </p:cNvPr>
          <p:cNvSpPr txBox="1"/>
          <p:nvPr/>
        </p:nvSpPr>
        <p:spPr>
          <a:xfrm>
            <a:off x="733839" y="4734117"/>
            <a:ext cx="2362200" cy="276999"/>
          </a:xfrm>
          <a:prstGeom prst="rect">
            <a:avLst/>
          </a:prstGeom>
          <a:noFill/>
        </p:spPr>
        <p:txBody>
          <a:bodyPr wrap="square">
            <a:spAutoFit/>
          </a:bodyPr>
          <a:lstStyle/>
          <a:p>
            <a:pPr algn="ctr"/>
            <a:r>
              <a:rPr lang="en-GB" sz="1200" b="1" u="sng" dirty="0">
                <a:solidFill>
                  <a:srgbClr val="FC8213"/>
                </a:solidFill>
                <a:latin typeface="Arial Nova" panose="020B0504020202020204" pitchFamily="34" charset="0"/>
              </a:rPr>
              <a:t>Radial Velocity Amplitude</a:t>
            </a:r>
            <a:endParaRPr lang="en-GB" sz="1200" u="sng" dirty="0">
              <a:solidFill>
                <a:srgbClr val="FC8213"/>
              </a:solidFill>
              <a:latin typeface="Arial Nova" panose="020B0504020202020204" pitchFamily="34" charset="0"/>
            </a:endParaRPr>
          </a:p>
        </p:txBody>
      </p:sp>
      <p:sp>
        <p:nvSpPr>
          <p:cNvPr id="15" name="TextBox 14">
            <a:extLst>
              <a:ext uri="{FF2B5EF4-FFF2-40B4-BE49-F238E27FC236}">
                <a16:creationId xmlns:a16="http://schemas.microsoft.com/office/drawing/2014/main" id="{55E7C02A-76F6-B816-053D-C7F8BDC5AEFB}"/>
              </a:ext>
            </a:extLst>
          </p:cNvPr>
          <p:cNvSpPr txBox="1"/>
          <p:nvPr/>
        </p:nvSpPr>
        <p:spPr>
          <a:xfrm>
            <a:off x="654607" y="3837801"/>
            <a:ext cx="2362200" cy="276999"/>
          </a:xfrm>
          <a:prstGeom prst="rect">
            <a:avLst/>
          </a:prstGeom>
          <a:noFill/>
        </p:spPr>
        <p:txBody>
          <a:bodyPr wrap="square">
            <a:spAutoFit/>
          </a:bodyPr>
          <a:lstStyle/>
          <a:p>
            <a:pPr algn="ctr"/>
            <a:r>
              <a:rPr lang="en-GB" sz="1200" b="1" dirty="0">
                <a:solidFill>
                  <a:srgbClr val="FC8213"/>
                </a:solidFill>
                <a:latin typeface="Arial Nova" panose="020B0504020202020204" pitchFamily="34" charset="0"/>
              </a:rPr>
              <a:t>RV curve of the Sun</a:t>
            </a:r>
            <a:endParaRPr lang="en-GB" sz="1200" dirty="0">
              <a:solidFill>
                <a:srgbClr val="FC8213"/>
              </a:solidFill>
              <a:latin typeface="Arial Nova" panose="020B0504020202020204" pitchFamily="34" charset="0"/>
            </a:endParaRPr>
          </a:p>
        </p:txBody>
      </p:sp>
      <p:sp>
        <p:nvSpPr>
          <p:cNvPr id="16" name="TextBox 15">
            <a:extLst>
              <a:ext uri="{FF2B5EF4-FFF2-40B4-BE49-F238E27FC236}">
                <a16:creationId xmlns:a16="http://schemas.microsoft.com/office/drawing/2014/main" id="{7342C8DD-F91B-7FF2-3A99-E6DD80EA3690}"/>
              </a:ext>
            </a:extLst>
          </p:cNvPr>
          <p:cNvSpPr txBox="1"/>
          <p:nvPr/>
        </p:nvSpPr>
        <p:spPr>
          <a:xfrm>
            <a:off x="4038600" y="960320"/>
            <a:ext cx="2362200" cy="276999"/>
          </a:xfrm>
          <a:prstGeom prst="rect">
            <a:avLst/>
          </a:prstGeom>
          <a:noFill/>
        </p:spPr>
        <p:txBody>
          <a:bodyPr wrap="square">
            <a:spAutoFit/>
          </a:bodyPr>
          <a:lstStyle/>
          <a:p>
            <a:pPr algn="ctr"/>
            <a:r>
              <a:rPr lang="en-GB" sz="1200" b="1" dirty="0">
                <a:solidFill>
                  <a:srgbClr val="FC8213"/>
                </a:solidFill>
                <a:latin typeface="Arial Nova" panose="020B0504020202020204" pitchFamily="34" charset="0"/>
              </a:rPr>
              <a:t>RV curve of 47 </a:t>
            </a:r>
            <a:r>
              <a:rPr lang="en-GB" sz="1200" b="1" i="1" dirty="0">
                <a:solidFill>
                  <a:srgbClr val="FC8213"/>
                </a:solidFill>
                <a:latin typeface="Arial Nova" panose="020B0504020202020204" pitchFamily="34" charset="0"/>
              </a:rPr>
              <a:t>Ursa </a:t>
            </a:r>
            <a:r>
              <a:rPr lang="en-GB" sz="1200" b="1" i="1" dirty="0" err="1">
                <a:solidFill>
                  <a:srgbClr val="FC8213"/>
                </a:solidFill>
                <a:latin typeface="Arial Nova" panose="020B0504020202020204" pitchFamily="34" charset="0"/>
              </a:rPr>
              <a:t>Majoris</a:t>
            </a:r>
            <a:endParaRPr lang="en-GB" sz="1200" dirty="0">
              <a:solidFill>
                <a:srgbClr val="FC8213"/>
              </a:solidFill>
              <a:latin typeface="Arial Nova" panose="020B0504020202020204" pitchFamily="34" charset="0"/>
            </a:endParaRPr>
          </a:p>
        </p:txBody>
      </p:sp>
      <p:sp>
        <p:nvSpPr>
          <p:cNvPr id="17" name="TextBox 16">
            <a:extLst>
              <a:ext uri="{FF2B5EF4-FFF2-40B4-BE49-F238E27FC236}">
                <a16:creationId xmlns:a16="http://schemas.microsoft.com/office/drawing/2014/main" id="{02F1102E-6BCE-A35C-A9D8-AB63778DB7AA}"/>
              </a:ext>
            </a:extLst>
          </p:cNvPr>
          <p:cNvSpPr txBox="1"/>
          <p:nvPr/>
        </p:nvSpPr>
        <p:spPr>
          <a:xfrm>
            <a:off x="4038600" y="3849387"/>
            <a:ext cx="2362200" cy="276999"/>
          </a:xfrm>
          <a:prstGeom prst="rect">
            <a:avLst/>
          </a:prstGeom>
          <a:noFill/>
        </p:spPr>
        <p:txBody>
          <a:bodyPr wrap="square">
            <a:spAutoFit/>
          </a:bodyPr>
          <a:lstStyle/>
          <a:p>
            <a:pPr algn="ctr"/>
            <a:r>
              <a:rPr lang="en-GB" sz="1200" b="1" dirty="0">
                <a:solidFill>
                  <a:srgbClr val="FC8213"/>
                </a:solidFill>
                <a:latin typeface="Arial Nova" panose="020B0504020202020204" pitchFamily="34" charset="0"/>
              </a:rPr>
              <a:t>RV curve of </a:t>
            </a:r>
            <a:r>
              <a:rPr lang="en-GB" sz="1200" b="1" i="1" dirty="0">
                <a:solidFill>
                  <a:srgbClr val="FC8213"/>
                </a:solidFill>
                <a:latin typeface="Arial Nova" panose="020B0504020202020204" pitchFamily="34" charset="0"/>
              </a:rPr>
              <a:t>Proxima Centauri</a:t>
            </a:r>
            <a:endParaRPr lang="en-GB" sz="1200"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2681471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286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a:solidFill>
                  <a:srgbClr val="FC8213"/>
                </a:solidFill>
                <a:latin typeface="Arial Nova" panose="020B0504020202020204" pitchFamily="34" charset="0"/>
              </a:rPr>
              <a:t>Radial velocity</a:t>
            </a:r>
            <a:endParaRPr sz="3800" b="1" dirty="0">
              <a:solidFill>
                <a:srgbClr val="FC8213"/>
              </a:solidFill>
              <a:latin typeface="Arial Nova" panose="020B0504020202020204" pitchFamily="34" charset="0"/>
            </a:endParaRPr>
          </a:p>
        </p:txBody>
      </p:sp>
      <p:sp>
        <p:nvSpPr>
          <p:cNvPr id="16" name="TextBox 15">
            <a:extLst>
              <a:ext uri="{FF2B5EF4-FFF2-40B4-BE49-F238E27FC236}">
                <a16:creationId xmlns:a16="http://schemas.microsoft.com/office/drawing/2014/main" id="{7342C8DD-F91B-7FF2-3A99-E6DD80EA3690}"/>
              </a:ext>
            </a:extLst>
          </p:cNvPr>
          <p:cNvSpPr txBox="1"/>
          <p:nvPr/>
        </p:nvSpPr>
        <p:spPr>
          <a:xfrm>
            <a:off x="3314699" y="1383268"/>
            <a:ext cx="2362200" cy="369332"/>
          </a:xfrm>
          <a:prstGeom prst="rect">
            <a:avLst/>
          </a:prstGeom>
          <a:noFill/>
        </p:spPr>
        <p:txBody>
          <a:bodyPr wrap="square">
            <a:spAutoFit/>
          </a:bodyPr>
          <a:lstStyle/>
          <a:p>
            <a:pPr algn="ctr"/>
            <a:r>
              <a:rPr lang="en-GB" b="1" dirty="0">
                <a:solidFill>
                  <a:srgbClr val="FC8213"/>
                </a:solidFill>
                <a:latin typeface="Arial Nova" panose="020B0504020202020204" pitchFamily="34" charset="0"/>
              </a:rPr>
              <a:t>ESA </a:t>
            </a:r>
            <a:r>
              <a:rPr lang="en-GB" b="1" i="1" dirty="0">
                <a:solidFill>
                  <a:srgbClr val="FC8213"/>
                </a:solidFill>
                <a:latin typeface="Arial Nova" panose="020B0504020202020204" pitchFamily="34" charset="0"/>
              </a:rPr>
              <a:t>Gaia</a:t>
            </a:r>
            <a:endParaRPr lang="en-GB" dirty="0">
              <a:solidFill>
                <a:srgbClr val="FC8213"/>
              </a:solidFill>
              <a:latin typeface="Arial Nova" panose="020B0504020202020204" pitchFamily="34" charset="0"/>
            </a:endParaRPr>
          </a:p>
        </p:txBody>
      </p:sp>
      <p:pic>
        <p:nvPicPr>
          <p:cNvPr id="12290" name="Picture 2">
            <a:extLst>
              <a:ext uri="{FF2B5EF4-FFF2-40B4-BE49-F238E27FC236}">
                <a16:creationId xmlns:a16="http://schemas.microsoft.com/office/drawing/2014/main" id="{E8844CA3-93A7-10F5-CB66-1A75BB3D2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52600"/>
            <a:ext cx="5943600" cy="39427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C9AADE-E8C9-A566-52AD-396E06A08F12}"/>
              </a:ext>
            </a:extLst>
          </p:cNvPr>
          <p:cNvSpPr txBox="1"/>
          <p:nvPr/>
        </p:nvSpPr>
        <p:spPr>
          <a:xfrm>
            <a:off x="1600200" y="5983279"/>
            <a:ext cx="5943600" cy="646331"/>
          </a:xfrm>
          <a:prstGeom prst="rect">
            <a:avLst/>
          </a:prstGeom>
          <a:noFill/>
        </p:spPr>
        <p:txBody>
          <a:bodyPr wrap="square">
            <a:spAutoFit/>
          </a:bodyPr>
          <a:lstStyle/>
          <a:p>
            <a:pPr algn="ctr"/>
            <a:r>
              <a:rPr lang="en-GB" b="1" dirty="0">
                <a:solidFill>
                  <a:srgbClr val="FC8213"/>
                </a:solidFill>
                <a:latin typeface="Arial Nova" panose="020B0504020202020204" pitchFamily="34" charset="0"/>
              </a:rPr>
              <a:t>Located at Sun-Earth L2 (1.5 million km)</a:t>
            </a:r>
          </a:p>
          <a:p>
            <a:pPr algn="ctr"/>
            <a:r>
              <a:rPr lang="en-GB" b="1" dirty="0">
                <a:solidFill>
                  <a:srgbClr val="FC8213"/>
                </a:solidFill>
                <a:latin typeface="Arial Nova" panose="020B0504020202020204" pitchFamily="34" charset="0"/>
              </a:rPr>
              <a:t>Measurement precision: 7µas (2 x 10</a:t>
            </a:r>
            <a:r>
              <a:rPr lang="en-GB" b="1" baseline="30000" dirty="0">
                <a:solidFill>
                  <a:srgbClr val="FC8213"/>
                </a:solidFill>
                <a:latin typeface="Arial Nova" panose="020B0504020202020204" pitchFamily="34" charset="0"/>
              </a:rPr>
              <a:t>-9</a:t>
            </a:r>
            <a:r>
              <a:rPr lang="en-GB" b="1" dirty="0">
                <a:solidFill>
                  <a:srgbClr val="FC8213"/>
                </a:solidFill>
                <a:latin typeface="Arial Nova" panose="020B0504020202020204" pitchFamily="34" charset="0"/>
              </a:rPr>
              <a:t> degree)</a:t>
            </a:r>
            <a:endParaRPr lang="en-GB"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245126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iosig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osigs" id="{B30ABE53-BB39-44D2-82DF-F6CA49CE0C95}" vid="{60DF5A4B-A234-4A3E-84F0-BB80026C3D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33E05540DC444DB30B6832A01B4BDC" ma:contentTypeVersion="0" ma:contentTypeDescription="Create a new document." ma:contentTypeScope="" ma:versionID="1ab60c1408079d6f7b3c34263aeccb9c">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968838-5A71-4CDC-A9E8-311BAB86C84F}"/>
</file>

<file path=customXml/itemProps2.xml><?xml version="1.0" encoding="utf-8"?>
<ds:datastoreItem xmlns:ds="http://schemas.openxmlformats.org/officeDocument/2006/customXml" ds:itemID="{47585F07-BF54-499A-BB8D-7BBB0D4B18C2}"/>
</file>

<file path=docProps/app.xml><?xml version="1.0" encoding="utf-8"?>
<Properties xmlns="http://schemas.openxmlformats.org/officeDocument/2006/extended-properties" xmlns:vt="http://schemas.openxmlformats.org/officeDocument/2006/docPropsVTypes">
  <Template/>
  <TotalTime>1506</TotalTime>
  <Words>1936</Words>
  <Application>Microsoft Office PowerPoint</Application>
  <PresentationFormat>On-screen Show (4:3)</PresentationFormat>
  <Paragraphs>310</Paragraphs>
  <Slides>50</Slides>
  <Notes>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50</vt:i4>
      </vt:variant>
    </vt:vector>
  </HeadingPairs>
  <TitlesOfParts>
    <vt:vector size="64" baseType="lpstr">
      <vt:lpstr>Arial</vt:lpstr>
      <vt:lpstr>Arial Nova</vt:lpstr>
      <vt:lpstr>Calibri</vt:lpstr>
      <vt:lpstr>Calibri Light</vt:lpstr>
      <vt:lpstr>Cambria Math</vt:lpstr>
      <vt:lpstr>LM Mono 10</vt:lpstr>
      <vt:lpstr>LM Mono Caps 10</vt:lpstr>
      <vt:lpstr>LM Mono Prop 10</vt:lpstr>
      <vt:lpstr>Montserrat</vt:lpstr>
      <vt:lpstr>Times New Roman</vt:lpstr>
      <vt:lpstr>Varela Round</vt:lpstr>
      <vt:lpstr>Wingdings</vt:lpstr>
      <vt:lpstr>Office Theme</vt:lpstr>
      <vt:lpstr>biosigs</vt:lpstr>
      <vt:lpstr>Astrobiology news this week…</vt:lpstr>
      <vt:lpstr>Astrobiology news this week…</vt:lpstr>
      <vt:lpstr>PowerPoint Presentation</vt:lpstr>
      <vt:lpstr>Exoplanets: Planets Orbiting Other Stars</vt:lpstr>
      <vt:lpstr>PowerPoint Presentation</vt:lpstr>
      <vt:lpstr>PowerPoint Presentation</vt:lpstr>
      <vt:lpstr>PowerPoint Presentation</vt:lpstr>
      <vt:lpstr>Radial velocity</vt:lpstr>
      <vt:lpstr>Radial velocity</vt:lpstr>
      <vt:lpstr>Transit photometry</vt:lpstr>
      <vt:lpstr>PowerPoint Presentation</vt:lpstr>
      <vt:lpstr>Transit photometry</vt:lpstr>
      <vt:lpstr>PowerPoint Presentation</vt:lpstr>
      <vt:lpstr>PowerPoint Presentation</vt:lpstr>
      <vt:lpstr>PowerPoint Presentation</vt:lpstr>
      <vt:lpstr>Post-Kepler</vt:lpstr>
      <vt:lpstr>PowerPoint Presentation</vt:lpstr>
      <vt:lpstr>PowerPoint Presentation</vt:lpstr>
      <vt:lpstr>Gravitational Microlensing</vt:lpstr>
      <vt:lpstr>Direct Imaging of Exoplanets</vt:lpstr>
      <vt:lpstr>Direct Imaging of Exoplanets</vt:lpstr>
      <vt:lpstr>Direct Imaging of Exoplanets</vt:lpstr>
      <vt:lpstr>Exoplanet Population</vt:lpstr>
      <vt:lpstr>Exoplanet Population (Dec 2022)</vt:lpstr>
      <vt:lpstr>Host-Star Exoplanet Population</vt:lpstr>
      <vt:lpstr>PowerPoint Presentation</vt:lpstr>
      <vt:lpstr>Searching for Life</vt:lpstr>
      <vt:lpstr>Searching for Life</vt:lpstr>
      <vt:lpstr>PowerPoint Presentation</vt:lpstr>
      <vt:lpstr>PowerPoint Presentation</vt:lpstr>
      <vt:lpstr>Searching for Life</vt:lpstr>
      <vt:lpstr>Searching for Life</vt:lpstr>
      <vt:lpstr>Searching for Life</vt:lpstr>
      <vt:lpstr>Searching for Life</vt:lpstr>
      <vt:lpstr>Searching for Life</vt:lpstr>
      <vt:lpstr>Biosignatures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Interstellar Panspermia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Crawford</dc:creator>
  <cp:lastModifiedBy>Rushby, Andrew</cp:lastModifiedBy>
  <cp:revision>59</cp:revision>
  <dcterms:created xsi:type="dcterms:W3CDTF">2022-11-22T10:27:13Z</dcterms:created>
  <dcterms:modified xsi:type="dcterms:W3CDTF">2022-12-07T17:28:05Z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2021-11-23T00:00:00Z</vt:filetime>
  </property>
  <property fmtid="{D5CDD505-2E9C-101B-9397-08002B2CF9AE}" pid="3" name="Creator">
    <vt:lpwstr>Microsoft® PowerPoint® 2019</vt:lpwstr>
  </property>
  <property fmtid="{D5CDD505-2E9C-101B-9397-08002B2CF9AE}" pid="4" name="LastSaved">
    <vt:filetime>2022-11-22T00:00:00Z</vt:filetime>
  </property>
  <property fmtid="{D5CDD505-2E9C-101B-9397-08002B2CF9AE}" pid="5" name="Producer">
    <vt:lpwstr>Microsoft® PowerPoint® 2019</vt:lpwstr>
  </property>
</Properties>
</file>